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5"/>
    <p:sldMasterId id="2147484380" r:id="rId6"/>
  </p:sldMasterIdLst>
  <p:notesMasterIdLst>
    <p:notesMasterId r:id="rId39"/>
  </p:notesMasterIdLst>
  <p:sldIdLst>
    <p:sldId id="279" r:id="rId7"/>
    <p:sldId id="282" r:id="rId8"/>
    <p:sldId id="286" r:id="rId9"/>
    <p:sldId id="262" r:id="rId10"/>
    <p:sldId id="291" r:id="rId11"/>
    <p:sldId id="313" r:id="rId12"/>
    <p:sldId id="296" r:id="rId13"/>
    <p:sldId id="261" r:id="rId14"/>
    <p:sldId id="264" r:id="rId15"/>
    <p:sldId id="314" r:id="rId16"/>
    <p:sldId id="285" r:id="rId17"/>
    <p:sldId id="327" r:id="rId18"/>
    <p:sldId id="298" r:id="rId19"/>
    <p:sldId id="268" r:id="rId20"/>
    <p:sldId id="299" r:id="rId21"/>
    <p:sldId id="302" r:id="rId22"/>
    <p:sldId id="289" r:id="rId23"/>
    <p:sldId id="300" r:id="rId24"/>
    <p:sldId id="301" r:id="rId25"/>
    <p:sldId id="315" r:id="rId26"/>
    <p:sldId id="273" r:id="rId27"/>
    <p:sldId id="303" r:id="rId28"/>
    <p:sldId id="287" r:id="rId29"/>
    <p:sldId id="304" r:id="rId30"/>
    <p:sldId id="305" r:id="rId31"/>
    <p:sldId id="306" r:id="rId32"/>
    <p:sldId id="324" r:id="rId33"/>
    <p:sldId id="325" r:id="rId34"/>
    <p:sldId id="326" r:id="rId35"/>
    <p:sldId id="322" r:id="rId36"/>
    <p:sldId id="284" r:id="rId37"/>
    <p:sldId id="278"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FFCC29"/>
    <a:srgbClr val="FFCC00"/>
    <a:srgbClr val="F8F8F8"/>
    <a:srgbClr val="EAEAEA"/>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79101" autoAdjust="0"/>
  </p:normalViewPr>
  <p:slideViewPr>
    <p:cSldViewPr>
      <p:cViewPr varScale="1">
        <p:scale>
          <a:sx n="62" d="100"/>
          <a:sy n="62" d="100"/>
        </p:scale>
        <p:origin x="1408" y="4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D87E4-16C4-4412-9D28-8B29BEF07427}" type="doc">
      <dgm:prSet loTypeId="urn:microsoft.com/office/officeart/2005/8/layout/vList6" loCatId="process" qsTypeId="urn:microsoft.com/office/officeart/2005/8/quickstyle/simple1" qsCatId="simple" csTypeId="urn:microsoft.com/office/officeart/2005/8/colors/colorful5" csCatId="colorful" phldr="1"/>
      <dgm:spPr/>
      <dgm:t>
        <a:bodyPr/>
        <a:lstStyle/>
        <a:p>
          <a:endParaRPr lang="en-SG"/>
        </a:p>
      </dgm:t>
    </dgm:pt>
    <dgm:pt modelId="{41558D20-B0EE-4511-BC12-C7E19B8C075A}">
      <dgm:prSet phldrT="[Text]" custT="1"/>
      <dgm:spPr/>
      <dgm:t>
        <a:bodyPr/>
        <a:lstStyle/>
        <a:p>
          <a:r>
            <a:rPr lang="en-US" sz="3000" b="1" dirty="0">
              <a:latin typeface="Century Gothic" panose="020B0502020202020204" pitchFamily="34" charset="0"/>
              <a:cs typeface="Calibri" pitchFamily="34" charset="0"/>
            </a:rPr>
            <a:t>Context</a:t>
          </a:r>
          <a:endParaRPr lang="en-SG" sz="3000" b="1" dirty="0">
            <a:latin typeface="Century Gothic" panose="020B0502020202020204" pitchFamily="34" charset="0"/>
            <a:cs typeface="Calibri" pitchFamily="34" charset="0"/>
          </a:endParaRPr>
        </a:p>
      </dgm:t>
    </dgm:pt>
    <dgm:pt modelId="{71BCA71D-A7FA-40A8-B833-1CCE698551AD}" type="parTrans" cxnId="{3777E69C-47B6-4867-AAF7-8859196EA024}">
      <dgm:prSet/>
      <dgm:spPr/>
      <dgm:t>
        <a:bodyPr/>
        <a:lstStyle/>
        <a:p>
          <a:endParaRPr lang="en-SG"/>
        </a:p>
      </dgm:t>
    </dgm:pt>
    <dgm:pt modelId="{D4C14B95-0A8B-44E4-BEB2-7D95074C5EEC}" type="sibTrans" cxnId="{3777E69C-47B6-4867-AAF7-8859196EA024}">
      <dgm:prSet/>
      <dgm:spPr/>
      <dgm:t>
        <a:bodyPr/>
        <a:lstStyle/>
        <a:p>
          <a:endParaRPr lang="en-SG"/>
        </a:p>
      </dgm:t>
    </dgm:pt>
    <dgm:pt modelId="{E6639ABF-10A6-493A-8262-9299DB318FD0}">
      <dgm:prSet phldrT="[Text]" custT="1"/>
      <dgm:spPr/>
      <dgm:t>
        <a:bodyPr/>
        <a:lstStyle/>
        <a:p>
          <a:r>
            <a:rPr lang="en-US" sz="2300" dirty="0">
              <a:latin typeface="Century Gothic" panose="020B0502020202020204" pitchFamily="34" charset="0"/>
              <a:cs typeface="Calibri" pitchFamily="34" charset="0"/>
            </a:rPr>
            <a:t>Jungle environment</a:t>
          </a:r>
          <a:endParaRPr lang="en-SG" sz="2300" dirty="0">
            <a:latin typeface="Century Gothic" panose="020B0502020202020204" pitchFamily="34" charset="0"/>
            <a:cs typeface="Calibri" pitchFamily="34" charset="0"/>
          </a:endParaRPr>
        </a:p>
      </dgm:t>
    </dgm:pt>
    <dgm:pt modelId="{DE9A9C7D-EC82-42C4-A4DA-2ECDBB749BB5}" type="parTrans" cxnId="{DD26D744-3F99-4D21-A7E6-095EF50C0F9F}">
      <dgm:prSet/>
      <dgm:spPr/>
      <dgm:t>
        <a:bodyPr/>
        <a:lstStyle/>
        <a:p>
          <a:endParaRPr lang="en-SG"/>
        </a:p>
      </dgm:t>
    </dgm:pt>
    <dgm:pt modelId="{6E2CBAEB-642D-49EE-9C44-6F811780A4C7}" type="sibTrans" cxnId="{DD26D744-3F99-4D21-A7E6-095EF50C0F9F}">
      <dgm:prSet/>
      <dgm:spPr/>
      <dgm:t>
        <a:bodyPr/>
        <a:lstStyle/>
        <a:p>
          <a:endParaRPr lang="en-SG"/>
        </a:p>
      </dgm:t>
    </dgm:pt>
    <dgm:pt modelId="{933022CE-D076-4127-B482-493D072DDB27}">
      <dgm:prSet phldrT="[Text]" custT="1"/>
      <dgm:spPr/>
      <dgm:t>
        <a:bodyPr/>
        <a:lstStyle/>
        <a:p>
          <a:r>
            <a:rPr lang="en-US" sz="3000" b="1" dirty="0">
              <a:latin typeface="Century Gothic" panose="020B0502020202020204" pitchFamily="34" charset="0"/>
              <a:cs typeface="Calibri" pitchFamily="34" charset="0"/>
            </a:rPr>
            <a:t>Audience</a:t>
          </a:r>
          <a:endParaRPr lang="en-SG" sz="3000" b="1" dirty="0">
            <a:latin typeface="Century Gothic" panose="020B0502020202020204" pitchFamily="34" charset="0"/>
            <a:cs typeface="Calibri" pitchFamily="34" charset="0"/>
          </a:endParaRPr>
        </a:p>
      </dgm:t>
    </dgm:pt>
    <dgm:pt modelId="{EEC6CF7D-028E-4D04-9F63-AB00680D735C}" type="parTrans" cxnId="{755E7975-33F4-46E3-84E4-C88B33DD5DFC}">
      <dgm:prSet/>
      <dgm:spPr/>
      <dgm:t>
        <a:bodyPr/>
        <a:lstStyle/>
        <a:p>
          <a:endParaRPr lang="en-SG"/>
        </a:p>
      </dgm:t>
    </dgm:pt>
    <dgm:pt modelId="{6ECF9494-1DE2-4211-91C0-453529E37372}" type="sibTrans" cxnId="{755E7975-33F4-46E3-84E4-C88B33DD5DFC}">
      <dgm:prSet/>
      <dgm:spPr/>
      <dgm:t>
        <a:bodyPr/>
        <a:lstStyle/>
        <a:p>
          <a:endParaRPr lang="en-SG"/>
        </a:p>
      </dgm:t>
    </dgm:pt>
    <dgm:pt modelId="{9F860B5C-D789-486B-9CC5-EC7DC20559B6}">
      <dgm:prSet phldrT="[Text]" custT="1"/>
      <dgm:spPr/>
      <dgm:t>
        <a:bodyPr/>
        <a:lstStyle/>
        <a:p>
          <a:r>
            <a:rPr lang="en-US" sz="3000" b="1" dirty="0">
              <a:latin typeface="Century Gothic" panose="020B0502020202020204" pitchFamily="34" charset="0"/>
              <a:cs typeface="Calibri" pitchFamily="34" charset="0"/>
            </a:rPr>
            <a:t>Purpose</a:t>
          </a:r>
          <a:endParaRPr lang="en-SG" sz="3000" b="1" dirty="0">
            <a:latin typeface="Century Gothic" panose="020B0502020202020204" pitchFamily="34" charset="0"/>
            <a:cs typeface="Calibri" pitchFamily="34" charset="0"/>
          </a:endParaRPr>
        </a:p>
      </dgm:t>
    </dgm:pt>
    <dgm:pt modelId="{50ED47EC-E819-40E0-9B70-C2A6E7BAE93C}" type="parTrans" cxnId="{4DCC9DE8-D715-4B67-8EB6-703458249389}">
      <dgm:prSet/>
      <dgm:spPr/>
      <dgm:t>
        <a:bodyPr/>
        <a:lstStyle/>
        <a:p>
          <a:endParaRPr lang="en-SG"/>
        </a:p>
      </dgm:t>
    </dgm:pt>
    <dgm:pt modelId="{DDD54D2F-625D-4C67-9EF7-48CEB4EC889C}" type="sibTrans" cxnId="{4DCC9DE8-D715-4B67-8EB6-703458249389}">
      <dgm:prSet/>
      <dgm:spPr/>
      <dgm:t>
        <a:bodyPr/>
        <a:lstStyle/>
        <a:p>
          <a:endParaRPr lang="en-SG"/>
        </a:p>
      </dgm:t>
    </dgm:pt>
    <dgm:pt modelId="{5034481D-B04F-4D08-87F0-4AD82DD153CB}">
      <dgm:prSet phldrT="[Text]" custT="1"/>
      <dgm:spPr/>
      <dgm:t>
        <a:bodyPr/>
        <a:lstStyle/>
        <a:p>
          <a:r>
            <a:rPr lang="en-US" sz="3000" b="1" dirty="0">
              <a:latin typeface="Century Gothic" panose="020B0502020202020204" pitchFamily="34" charset="0"/>
              <a:cs typeface="Calibri" pitchFamily="34" charset="0"/>
            </a:rPr>
            <a:t>Structure</a:t>
          </a:r>
          <a:endParaRPr lang="en-SG" sz="3000" b="1" dirty="0">
            <a:latin typeface="Century Gothic" panose="020B0502020202020204" pitchFamily="34" charset="0"/>
            <a:cs typeface="Calibri" pitchFamily="34" charset="0"/>
          </a:endParaRPr>
        </a:p>
      </dgm:t>
    </dgm:pt>
    <dgm:pt modelId="{4F6E3493-75E6-48BF-812F-A0786F014D0C}" type="parTrans" cxnId="{2931AE2E-9D59-42E2-8B5F-E07116F2632A}">
      <dgm:prSet/>
      <dgm:spPr/>
      <dgm:t>
        <a:bodyPr/>
        <a:lstStyle/>
        <a:p>
          <a:endParaRPr lang="en-SG"/>
        </a:p>
      </dgm:t>
    </dgm:pt>
    <dgm:pt modelId="{F9A37011-780D-42D3-B53C-F79AAB49F14E}" type="sibTrans" cxnId="{2931AE2E-9D59-42E2-8B5F-E07116F2632A}">
      <dgm:prSet/>
      <dgm:spPr/>
      <dgm:t>
        <a:bodyPr/>
        <a:lstStyle/>
        <a:p>
          <a:endParaRPr lang="en-SG"/>
        </a:p>
      </dgm:t>
    </dgm:pt>
    <dgm:pt modelId="{9522798E-E2DC-459F-AF71-7926409307C2}">
      <dgm:prSet phldrT="[Text]" custT="1"/>
      <dgm:spPr/>
      <dgm:t>
        <a:bodyPr/>
        <a:lstStyle/>
        <a:p>
          <a:r>
            <a:rPr lang="en-US" sz="2300" dirty="0">
              <a:latin typeface="Century Gothic" panose="020B0502020202020204" pitchFamily="34" charset="0"/>
              <a:cs typeface="Calibri" pitchFamily="34" charset="0"/>
            </a:rPr>
            <a:t>The Lost Tribe</a:t>
          </a:r>
          <a:endParaRPr lang="en-SG" sz="2300" dirty="0">
            <a:latin typeface="Century Gothic" panose="020B0502020202020204" pitchFamily="34" charset="0"/>
            <a:cs typeface="Calibri" pitchFamily="34" charset="0"/>
          </a:endParaRPr>
        </a:p>
      </dgm:t>
    </dgm:pt>
    <dgm:pt modelId="{763CD833-CAFE-486E-98E6-D13BAEF56042}" type="parTrans" cxnId="{C1582421-9DE5-4078-B0F5-A0E0D38421DC}">
      <dgm:prSet/>
      <dgm:spPr/>
      <dgm:t>
        <a:bodyPr/>
        <a:lstStyle/>
        <a:p>
          <a:endParaRPr lang="en-SG"/>
        </a:p>
      </dgm:t>
    </dgm:pt>
    <dgm:pt modelId="{5A5A375A-286C-4413-AC78-A2D93619D537}" type="sibTrans" cxnId="{C1582421-9DE5-4078-B0F5-A0E0D38421DC}">
      <dgm:prSet/>
      <dgm:spPr/>
      <dgm:t>
        <a:bodyPr/>
        <a:lstStyle/>
        <a:p>
          <a:endParaRPr lang="en-SG"/>
        </a:p>
      </dgm:t>
    </dgm:pt>
    <dgm:pt modelId="{BBEC8D76-D45B-4BA9-B1A7-C2F8263CF8A8}">
      <dgm:prSet phldrT="[Text]" custT="1"/>
      <dgm:spPr/>
      <dgm:t>
        <a:bodyPr/>
        <a:lstStyle/>
        <a:p>
          <a:endParaRPr lang="en-SG" sz="2500" dirty="0">
            <a:latin typeface="Calibri" pitchFamily="34" charset="0"/>
            <a:cs typeface="Calibri" pitchFamily="34" charset="0"/>
          </a:endParaRPr>
        </a:p>
      </dgm:t>
    </dgm:pt>
    <dgm:pt modelId="{604840AD-8042-4FC0-9FD8-95D84432D74C}" type="parTrans" cxnId="{C89FC9A7-320B-4736-909C-8E1F4F9A804E}">
      <dgm:prSet/>
      <dgm:spPr/>
      <dgm:t>
        <a:bodyPr/>
        <a:lstStyle/>
        <a:p>
          <a:endParaRPr lang="en-SG"/>
        </a:p>
      </dgm:t>
    </dgm:pt>
    <dgm:pt modelId="{9D7A1123-EDF2-4AB5-9D05-05A5F91EBD7C}" type="sibTrans" cxnId="{C89FC9A7-320B-4736-909C-8E1F4F9A804E}">
      <dgm:prSet/>
      <dgm:spPr/>
      <dgm:t>
        <a:bodyPr/>
        <a:lstStyle/>
        <a:p>
          <a:endParaRPr lang="en-SG"/>
        </a:p>
      </dgm:t>
    </dgm:pt>
    <dgm:pt modelId="{940AADF1-D6BB-4B9F-8DB4-96861D162590}">
      <dgm:prSet phldrT="[Text]" custT="1"/>
      <dgm:spPr/>
      <dgm:t>
        <a:bodyPr/>
        <a:lstStyle/>
        <a:p>
          <a:r>
            <a:rPr lang="en-US" sz="2300" dirty="0">
              <a:latin typeface="Century Gothic" panose="020B0502020202020204" pitchFamily="34" charset="0"/>
              <a:cs typeface="Calibri" pitchFamily="34" charset="0"/>
            </a:rPr>
            <a:t>Persuade by sending the message “I Come in Peace”</a:t>
          </a:r>
          <a:endParaRPr lang="en-SG" sz="2300" dirty="0">
            <a:latin typeface="Century Gothic" panose="020B0502020202020204" pitchFamily="34" charset="0"/>
            <a:cs typeface="Calibri" pitchFamily="34" charset="0"/>
          </a:endParaRPr>
        </a:p>
      </dgm:t>
    </dgm:pt>
    <dgm:pt modelId="{4081CA9E-4194-4037-97A3-1F0EBCAF6015}" type="parTrans" cxnId="{8B4D9759-B980-49D0-B6E7-AA5990208AC6}">
      <dgm:prSet/>
      <dgm:spPr/>
      <dgm:t>
        <a:bodyPr/>
        <a:lstStyle/>
        <a:p>
          <a:endParaRPr lang="en-SG"/>
        </a:p>
      </dgm:t>
    </dgm:pt>
    <dgm:pt modelId="{F1C3EA79-0951-4196-93D7-115633CB0413}" type="sibTrans" cxnId="{8B4D9759-B980-49D0-B6E7-AA5990208AC6}">
      <dgm:prSet/>
      <dgm:spPr/>
      <dgm:t>
        <a:bodyPr/>
        <a:lstStyle/>
        <a:p>
          <a:endParaRPr lang="en-SG"/>
        </a:p>
      </dgm:t>
    </dgm:pt>
    <dgm:pt modelId="{A03D14C1-996E-4137-A0E9-382B90BBA546}">
      <dgm:prSet phldrT="[Text]" custT="1"/>
      <dgm:spPr/>
      <dgm:t>
        <a:bodyPr/>
        <a:lstStyle/>
        <a:p>
          <a:r>
            <a:rPr lang="en-US" sz="2300" dirty="0">
              <a:latin typeface="Century Gothic" panose="020B0502020202020204" pitchFamily="34" charset="0"/>
              <a:cs typeface="Calibri" pitchFamily="34" charset="0"/>
            </a:rPr>
            <a:t>Introduction, Body, Conclusion</a:t>
          </a:r>
          <a:endParaRPr lang="en-SG" sz="2300" dirty="0">
            <a:latin typeface="Century Gothic" panose="020B0502020202020204" pitchFamily="34" charset="0"/>
            <a:cs typeface="Calibri" pitchFamily="34" charset="0"/>
          </a:endParaRPr>
        </a:p>
      </dgm:t>
    </dgm:pt>
    <dgm:pt modelId="{4CCC7108-C588-4A8E-99FF-F58C171D44C6}" type="parTrans" cxnId="{91AF19C0-E739-4CB5-83ED-845DE8E76F08}">
      <dgm:prSet/>
      <dgm:spPr/>
      <dgm:t>
        <a:bodyPr/>
        <a:lstStyle/>
        <a:p>
          <a:endParaRPr lang="en-SG"/>
        </a:p>
      </dgm:t>
    </dgm:pt>
    <dgm:pt modelId="{DAB45859-42FB-4DC6-832B-70DE6E256E7C}" type="sibTrans" cxnId="{91AF19C0-E739-4CB5-83ED-845DE8E76F08}">
      <dgm:prSet/>
      <dgm:spPr/>
      <dgm:t>
        <a:bodyPr/>
        <a:lstStyle/>
        <a:p>
          <a:endParaRPr lang="en-SG"/>
        </a:p>
      </dgm:t>
    </dgm:pt>
    <dgm:pt modelId="{6AF7A76A-0D01-49AC-AEF3-B8C474360DB9}" type="pres">
      <dgm:prSet presAssocID="{249D87E4-16C4-4412-9D28-8B29BEF07427}" presName="Name0" presStyleCnt="0">
        <dgm:presLayoutVars>
          <dgm:dir/>
          <dgm:animLvl val="lvl"/>
          <dgm:resizeHandles/>
        </dgm:presLayoutVars>
      </dgm:prSet>
      <dgm:spPr/>
    </dgm:pt>
    <dgm:pt modelId="{B8D9E139-3F22-4C0E-A148-CD2D28ED5917}" type="pres">
      <dgm:prSet presAssocID="{41558D20-B0EE-4511-BC12-C7E19B8C075A}" presName="linNode" presStyleCnt="0"/>
      <dgm:spPr/>
    </dgm:pt>
    <dgm:pt modelId="{6D615C91-D82C-491B-B719-35E527D1C81A}" type="pres">
      <dgm:prSet presAssocID="{41558D20-B0EE-4511-BC12-C7E19B8C075A}" presName="parentShp" presStyleLbl="node1" presStyleIdx="0" presStyleCnt="4">
        <dgm:presLayoutVars>
          <dgm:bulletEnabled val="1"/>
        </dgm:presLayoutVars>
      </dgm:prSet>
      <dgm:spPr/>
    </dgm:pt>
    <dgm:pt modelId="{9EC3E50E-2347-485D-B55E-13DDD6A5DFFE}" type="pres">
      <dgm:prSet presAssocID="{41558D20-B0EE-4511-BC12-C7E19B8C075A}" presName="childShp" presStyleLbl="bgAccFollowNode1" presStyleIdx="0" presStyleCnt="4">
        <dgm:presLayoutVars>
          <dgm:bulletEnabled val="1"/>
        </dgm:presLayoutVars>
      </dgm:prSet>
      <dgm:spPr/>
    </dgm:pt>
    <dgm:pt modelId="{BED6B9E3-8583-4DD2-8412-9549538D8B9B}" type="pres">
      <dgm:prSet presAssocID="{D4C14B95-0A8B-44E4-BEB2-7D95074C5EEC}" presName="spacing" presStyleCnt="0"/>
      <dgm:spPr/>
    </dgm:pt>
    <dgm:pt modelId="{64FB194C-01E4-4DCC-B74F-56C3DA321930}" type="pres">
      <dgm:prSet presAssocID="{933022CE-D076-4127-B482-493D072DDB27}" presName="linNode" presStyleCnt="0"/>
      <dgm:spPr/>
    </dgm:pt>
    <dgm:pt modelId="{3380202E-29DB-448D-B614-0AFAE29CFDB6}" type="pres">
      <dgm:prSet presAssocID="{933022CE-D076-4127-B482-493D072DDB27}" presName="parentShp" presStyleLbl="node1" presStyleIdx="1" presStyleCnt="4">
        <dgm:presLayoutVars>
          <dgm:bulletEnabled val="1"/>
        </dgm:presLayoutVars>
      </dgm:prSet>
      <dgm:spPr/>
    </dgm:pt>
    <dgm:pt modelId="{6AF405B7-913B-4237-818A-F0D08D5F724F}" type="pres">
      <dgm:prSet presAssocID="{933022CE-D076-4127-B482-493D072DDB27}" presName="childShp" presStyleLbl="bgAccFollowNode1" presStyleIdx="1" presStyleCnt="4">
        <dgm:presLayoutVars>
          <dgm:bulletEnabled val="1"/>
        </dgm:presLayoutVars>
      </dgm:prSet>
      <dgm:spPr/>
    </dgm:pt>
    <dgm:pt modelId="{346B23A3-27E1-4F20-B124-A4D96DBD4365}" type="pres">
      <dgm:prSet presAssocID="{6ECF9494-1DE2-4211-91C0-453529E37372}" presName="spacing" presStyleCnt="0"/>
      <dgm:spPr/>
    </dgm:pt>
    <dgm:pt modelId="{BE1E849C-850D-4BAA-AAC6-50A60756D924}" type="pres">
      <dgm:prSet presAssocID="{9F860B5C-D789-486B-9CC5-EC7DC20559B6}" presName="linNode" presStyleCnt="0"/>
      <dgm:spPr/>
    </dgm:pt>
    <dgm:pt modelId="{39E14BED-562E-4F83-A8A5-392057F4F66D}" type="pres">
      <dgm:prSet presAssocID="{9F860B5C-D789-486B-9CC5-EC7DC20559B6}" presName="parentShp" presStyleLbl="node1" presStyleIdx="2" presStyleCnt="4">
        <dgm:presLayoutVars>
          <dgm:bulletEnabled val="1"/>
        </dgm:presLayoutVars>
      </dgm:prSet>
      <dgm:spPr/>
    </dgm:pt>
    <dgm:pt modelId="{ECE8C526-A23D-4FAC-A298-A77FF57E95A1}" type="pres">
      <dgm:prSet presAssocID="{9F860B5C-D789-486B-9CC5-EC7DC20559B6}" presName="childShp" presStyleLbl="bgAccFollowNode1" presStyleIdx="2" presStyleCnt="4">
        <dgm:presLayoutVars>
          <dgm:bulletEnabled val="1"/>
        </dgm:presLayoutVars>
      </dgm:prSet>
      <dgm:spPr/>
    </dgm:pt>
    <dgm:pt modelId="{E90358E8-43C4-44E0-87EB-B95376BCBF1B}" type="pres">
      <dgm:prSet presAssocID="{DDD54D2F-625D-4C67-9EF7-48CEB4EC889C}" presName="spacing" presStyleCnt="0"/>
      <dgm:spPr/>
    </dgm:pt>
    <dgm:pt modelId="{603FF338-A13B-4706-92F9-48CAA44F6110}" type="pres">
      <dgm:prSet presAssocID="{5034481D-B04F-4D08-87F0-4AD82DD153CB}" presName="linNode" presStyleCnt="0"/>
      <dgm:spPr/>
    </dgm:pt>
    <dgm:pt modelId="{8C4969F0-695D-4FED-8200-477AC5EC3943}" type="pres">
      <dgm:prSet presAssocID="{5034481D-B04F-4D08-87F0-4AD82DD153CB}" presName="parentShp" presStyleLbl="node1" presStyleIdx="3" presStyleCnt="4">
        <dgm:presLayoutVars>
          <dgm:bulletEnabled val="1"/>
        </dgm:presLayoutVars>
      </dgm:prSet>
      <dgm:spPr/>
    </dgm:pt>
    <dgm:pt modelId="{299A736F-19AE-4E43-BF3B-8C91B21CF789}" type="pres">
      <dgm:prSet presAssocID="{5034481D-B04F-4D08-87F0-4AD82DD153CB}" presName="childShp" presStyleLbl="bgAccFollowNode1" presStyleIdx="3" presStyleCnt="4">
        <dgm:presLayoutVars>
          <dgm:bulletEnabled val="1"/>
        </dgm:presLayoutVars>
      </dgm:prSet>
      <dgm:spPr/>
    </dgm:pt>
  </dgm:ptLst>
  <dgm:cxnLst>
    <dgm:cxn modelId="{42DE1F01-5E6F-4F2F-89E8-C3824B79EF2A}" type="presOf" srcId="{940AADF1-D6BB-4B9F-8DB4-96861D162590}" destId="{ECE8C526-A23D-4FAC-A298-A77FF57E95A1}" srcOrd="0" destOrd="0" presId="urn:microsoft.com/office/officeart/2005/8/layout/vList6"/>
    <dgm:cxn modelId="{5A372A0F-C28E-4A8D-ABCA-2A146CED8ADB}" type="presOf" srcId="{BBEC8D76-D45B-4BA9-B1A7-C2F8263CF8A8}" destId="{ECE8C526-A23D-4FAC-A298-A77FF57E95A1}" srcOrd="0" destOrd="1" presId="urn:microsoft.com/office/officeart/2005/8/layout/vList6"/>
    <dgm:cxn modelId="{9B581718-8D99-4710-9FE9-4182945D3CE8}" type="presOf" srcId="{249D87E4-16C4-4412-9D28-8B29BEF07427}" destId="{6AF7A76A-0D01-49AC-AEF3-B8C474360DB9}" srcOrd="0" destOrd="0" presId="urn:microsoft.com/office/officeart/2005/8/layout/vList6"/>
    <dgm:cxn modelId="{C1582421-9DE5-4078-B0F5-A0E0D38421DC}" srcId="{933022CE-D076-4127-B482-493D072DDB27}" destId="{9522798E-E2DC-459F-AF71-7926409307C2}" srcOrd="0" destOrd="0" parTransId="{763CD833-CAFE-486E-98E6-D13BAEF56042}" sibTransId="{5A5A375A-286C-4413-AC78-A2D93619D537}"/>
    <dgm:cxn modelId="{2931AE2E-9D59-42E2-8B5F-E07116F2632A}" srcId="{249D87E4-16C4-4412-9D28-8B29BEF07427}" destId="{5034481D-B04F-4D08-87F0-4AD82DD153CB}" srcOrd="3" destOrd="0" parTransId="{4F6E3493-75E6-48BF-812F-A0786F014D0C}" sibTransId="{F9A37011-780D-42D3-B53C-F79AAB49F14E}"/>
    <dgm:cxn modelId="{D620A462-BBA2-4CCB-BC04-0A14AE75D410}" type="presOf" srcId="{41558D20-B0EE-4511-BC12-C7E19B8C075A}" destId="{6D615C91-D82C-491B-B719-35E527D1C81A}" srcOrd="0" destOrd="0" presId="urn:microsoft.com/office/officeart/2005/8/layout/vList6"/>
    <dgm:cxn modelId="{DD26D744-3F99-4D21-A7E6-095EF50C0F9F}" srcId="{41558D20-B0EE-4511-BC12-C7E19B8C075A}" destId="{E6639ABF-10A6-493A-8262-9299DB318FD0}" srcOrd="0" destOrd="0" parTransId="{DE9A9C7D-EC82-42C4-A4DA-2ECDBB749BB5}" sibTransId="{6E2CBAEB-642D-49EE-9C44-6F811780A4C7}"/>
    <dgm:cxn modelId="{280F2347-8B95-4B87-AC9F-57EC38B5760C}" type="presOf" srcId="{5034481D-B04F-4D08-87F0-4AD82DD153CB}" destId="{8C4969F0-695D-4FED-8200-477AC5EC3943}" srcOrd="0" destOrd="0" presId="urn:microsoft.com/office/officeart/2005/8/layout/vList6"/>
    <dgm:cxn modelId="{6E2C6175-65D2-4FE6-8793-61BA0190A8F5}" type="presOf" srcId="{933022CE-D076-4127-B482-493D072DDB27}" destId="{3380202E-29DB-448D-B614-0AFAE29CFDB6}" srcOrd="0" destOrd="0" presId="urn:microsoft.com/office/officeart/2005/8/layout/vList6"/>
    <dgm:cxn modelId="{755E7975-33F4-46E3-84E4-C88B33DD5DFC}" srcId="{249D87E4-16C4-4412-9D28-8B29BEF07427}" destId="{933022CE-D076-4127-B482-493D072DDB27}" srcOrd="1" destOrd="0" parTransId="{EEC6CF7D-028E-4D04-9F63-AB00680D735C}" sibTransId="{6ECF9494-1DE2-4211-91C0-453529E37372}"/>
    <dgm:cxn modelId="{BAD4F276-EEA7-452A-A671-499999532F61}" type="presOf" srcId="{E6639ABF-10A6-493A-8262-9299DB318FD0}" destId="{9EC3E50E-2347-485D-B55E-13DDD6A5DFFE}" srcOrd="0" destOrd="0" presId="urn:microsoft.com/office/officeart/2005/8/layout/vList6"/>
    <dgm:cxn modelId="{8B4D9759-B980-49D0-B6E7-AA5990208AC6}" srcId="{9F860B5C-D789-486B-9CC5-EC7DC20559B6}" destId="{940AADF1-D6BB-4B9F-8DB4-96861D162590}" srcOrd="0" destOrd="0" parTransId="{4081CA9E-4194-4037-97A3-1F0EBCAF6015}" sibTransId="{F1C3EA79-0951-4196-93D7-115633CB0413}"/>
    <dgm:cxn modelId="{AEF1D498-C3FB-4D0D-91F2-C8EDC9A9BADC}" type="presOf" srcId="{9F860B5C-D789-486B-9CC5-EC7DC20559B6}" destId="{39E14BED-562E-4F83-A8A5-392057F4F66D}" srcOrd="0" destOrd="0" presId="urn:microsoft.com/office/officeart/2005/8/layout/vList6"/>
    <dgm:cxn modelId="{3777E69C-47B6-4867-AAF7-8859196EA024}" srcId="{249D87E4-16C4-4412-9D28-8B29BEF07427}" destId="{41558D20-B0EE-4511-BC12-C7E19B8C075A}" srcOrd="0" destOrd="0" parTransId="{71BCA71D-A7FA-40A8-B833-1CCE698551AD}" sibTransId="{D4C14B95-0A8B-44E4-BEB2-7D95074C5EEC}"/>
    <dgm:cxn modelId="{C89FC9A7-320B-4736-909C-8E1F4F9A804E}" srcId="{9F860B5C-D789-486B-9CC5-EC7DC20559B6}" destId="{BBEC8D76-D45B-4BA9-B1A7-C2F8263CF8A8}" srcOrd="1" destOrd="0" parTransId="{604840AD-8042-4FC0-9FD8-95D84432D74C}" sibTransId="{9D7A1123-EDF2-4AB5-9D05-05A5F91EBD7C}"/>
    <dgm:cxn modelId="{6A1303AB-F807-490F-9104-4C709B793D9A}" type="presOf" srcId="{A03D14C1-996E-4137-A0E9-382B90BBA546}" destId="{299A736F-19AE-4E43-BF3B-8C91B21CF789}" srcOrd="0" destOrd="0" presId="urn:microsoft.com/office/officeart/2005/8/layout/vList6"/>
    <dgm:cxn modelId="{91AF19C0-E739-4CB5-83ED-845DE8E76F08}" srcId="{5034481D-B04F-4D08-87F0-4AD82DD153CB}" destId="{A03D14C1-996E-4137-A0E9-382B90BBA546}" srcOrd="0" destOrd="0" parTransId="{4CCC7108-C588-4A8E-99FF-F58C171D44C6}" sibTransId="{DAB45859-42FB-4DC6-832B-70DE6E256E7C}"/>
    <dgm:cxn modelId="{F60A4EC8-E33C-474D-BDBA-0BAF02F36657}" type="presOf" srcId="{9522798E-E2DC-459F-AF71-7926409307C2}" destId="{6AF405B7-913B-4237-818A-F0D08D5F724F}" srcOrd="0" destOrd="0" presId="urn:microsoft.com/office/officeart/2005/8/layout/vList6"/>
    <dgm:cxn modelId="{4DCC9DE8-D715-4B67-8EB6-703458249389}" srcId="{249D87E4-16C4-4412-9D28-8B29BEF07427}" destId="{9F860B5C-D789-486B-9CC5-EC7DC20559B6}" srcOrd="2" destOrd="0" parTransId="{50ED47EC-E819-40E0-9B70-C2A6E7BAE93C}" sibTransId="{DDD54D2F-625D-4C67-9EF7-48CEB4EC889C}"/>
    <dgm:cxn modelId="{1D686AA1-752D-479E-A5E3-CB83939619AB}" type="presParOf" srcId="{6AF7A76A-0D01-49AC-AEF3-B8C474360DB9}" destId="{B8D9E139-3F22-4C0E-A148-CD2D28ED5917}" srcOrd="0" destOrd="0" presId="urn:microsoft.com/office/officeart/2005/8/layout/vList6"/>
    <dgm:cxn modelId="{4DDE5F7B-83A9-4AF6-9603-B04E88FCB313}" type="presParOf" srcId="{B8D9E139-3F22-4C0E-A148-CD2D28ED5917}" destId="{6D615C91-D82C-491B-B719-35E527D1C81A}" srcOrd="0" destOrd="0" presId="urn:microsoft.com/office/officeart/2005/8/layout/vList6"/>
    <dgm:cxn modelId="{D5E57CD8-D9F1-4399-AE4D-1C7585023F89}" type="presParOf" srcId="{B8D9E139-3F22-4C0E-A148-CD2D28ED5917}" destId="{9EC3E50E-2347-485D-B55E-13DDD6A5DFFE}" srcOrd="1" destOrd="0" presId="urn:microsoft.com/office/officeart/2005/8/layout/vList6"/>
    <dgm:cxn modelId="{22856828-347E-4631-A30B-467E2EBBF751}" type="presParOf" srcId="{6AF7A76A-0D01-49AC-AEF3-B8C474360DB9}" destId="{BED6B9E3-8583-4DD2-8412-9549538D8B9B}" srcOrd="1" destOrd="0" presId="urn:microsoft.com/office/officeart/2005/8/layout/vList6"/>
    <dgm:cxn modelId="{33DC16A0-66A3-42D4-B42B-2657EC7ADD62}" type="presParOf" srcId="{6AF7A76A-0D01-49AC-AEF3-B8C474360DB9}" destId="{64FB194C-01E4-4DCC-B74F-56C3DA321930}" srcOrd="2" destOrd="0" presId="urn:microsoft.com/office/officeart/2005/8/layout/vList6"/>
    <dgm:cxn modelId="{C8A6B336-8F33-41D3-BDD6-194549FCE47B}" type="presParOf" srcId="{64FB194C-01E4-4DCC-B74F-56C3DA321930}" destId="{3380202E-29DB-448D-B614-0AFAE29CFDB6}" srcOrd="0" destOrd="0" presId="urn:microsoft.com/office/officeart/2005/8/layout/vList6"/>
    <dgm:cxn modelId="{709BD903-1951-4F13-B3F0-7BD579870AD3}" type="presParOf" srcId="{64FB194C-01E4-4DCC-B74F-56C3DA321930}" destId="{6AF405B7-913B-4237-818A-F0D08D5F724F}" srcOrd="1" destOrd="0" presId="urn:microsoft.com/office/officeart/2005/8/layout/vList6"/>
    <dgm:cxn modelId="{840782DD-36F6-4B11-8A5A-BB6F3AF36416}" type="presParOf" srcId="{6AF7A76A-0D01-49AC-AEF3-B8C474360DB9}" destId="{346B23A3-27E1-4F20-B124-A4D96DBD4365}" srcOrd="3" destOrd="0" presId="urn:microsoft.com/office/officeart/2005/8/layout/vList6"/>
    <dgm:cxn modelId="{F4FFF1A5-D036-4EA2-8330-2EDFC6FF9FE5}" type="presParOf" srcId="{6AF7A76A-0D01-49AC-AEF3-B8C474360DB9}" destId="{BE1E849C-850D-4BAA-AAC6-50A60756D924}" srcOrd="4" destOrd="0" presId="urn:microsoft.com/office/officeart/2005/8/layout/vList6"/>
    <dgm:cxn modelId="{61E8B792-B284-45AC-9F6E-5ED5E58BA1CF}" type="presParOf" srcId="{BE1E849C-850D-4BAA-AAC6-50A60756D924}" destId="{39E14BED-562E-4F83-A8A5-392057F4F66D}" srcOrd="0" destOrd="0" presId="urn:microsoft.com/office/officeart/2005/8/layout/vList6"/>
    <dgm:cxn modelId="{6070EDCA-988A-4857-85BA-AA0E638D527C}" type="presParOf" srcId="{BE1E849C-850D-4BAA-AAC6-50A60756D924}" destId="{ECE8C526-A23D-4FAC-A298-A77FF57E95A1}" srcOrd="1" destOrd="0" presId="urn:microsoft.com/office/officeart/2005/8/layout/vList6"/>
    <dgm:cxn modelId="{63B9E93E-05B2-4573-9E56-12E52EE049F4}" type="presParOf" srcId="{6AF7A76A-0D01-49AC-AEF3-B8C474360DB9}" destId="{E90358E8-43C4-44E0-87EB-B95376BCBF1B}" srcOrd="5" destOrd="0" presId="urn:microsoft.com/office/officeart/2005/8/layout/vList6"/>
    <dgm:cxn modelId="{4910FFED-CADB-4AC6-AF1A-70691E53EC42}" type="presParOf" srcId="{6AF7A76A-0D01-49AC-AEF3-B8C474360DB9}" destId="{603FF338-A13B-4706-92F9-48CAA44F6110}" srcOrd="6" destOrd="0" presId="urn:microsoft.com/office/officeart/2005/8/layout/vList6"/>
    <dgm:cxn modelId="{BD372EBD-1167-4604-9853-A97C8AFF9355}" type="presParOf" srcId="{603FF338-A13B-4706-92F9-48CAA44F6110}" destId="{8C4969F0-695D-4FED-8200-477AC5EC3943}" srcOrd="0" destOrd="0" presId="urn:microsoft.com/office/officeart/2005/8/layout/vList6"/>
    <dgm:cxn modelId="{BE8C44C5-469A-4314-B712-F08C019EBAC7}" type="presParOf" srcId="{603FF338-A13B-4706-92F9-48CAA44F6110}" destId="{299A736F-19AE-4E43-BF3B-8C91B21CF78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E679F-7B0B-4208-ACDB-457EF2BDD6A8}"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SG"/>
        </a:p>
      </dgm:t>
    </dgm:pt>
    <dgm:pt modelId="{C4D6697C-5E48-46DE-B887-4B733D66E187}">
      <dgm:prSet phldrT="[Text]" custT="1"/>
      <dgm:spPr/>
      <dgm:t>
        <a:bodyPr/>
        <a:lstStyle/>
        <a:p>
          <a:r>
            <a:rPr lang="en-US" sz="2000" b="1" dirty="0">
              <a:latin typeface="Century Gothic" panose="020B0502020202020204" pitchFamily="34" charset="0"/>
            </a:rPr>
            <a:t>Context</a:t>
          </a:r>
          <a:endParaRPr lang="en-SG" sz="2000" b="1" dirty="0">
            <a:latin typeface="Century Gothic" panose="020B0502020202020204" pitchFamily="34" charset="0"/>
          </a:endParaRPr>
        </a:p>
      </dgm:t>
    </dgm:pt>
    <dgm:pt modelId="{0C731E44-F59E-4C5E-BFBC-A8DB64BFA6EB}" type="parTrans" cxnId="{06242870-D494-4746-A814-6D198F7EF714}">
      <dgm:prSet/>
      <dgm:spPr/>
      <dgm:t>
        <a:bodyPr/>
        <a:lstStyle/>
        <a:p>
          <a:endParaRPr lang="en-SG"/>
        </a:p>
      </dgm:t>
    </dgm:pt>
    <dgm:pt modelId="{B17D481A-C75E-44B7-B2EB-0F05B44DADD8}" type="sibTrans" cxnId="{06242870-D494-4746-A814-6D198F7EF714}">
      <dgm:prSet/>
      <dgm:spPr/>
      <dgm:t>
        <a:bodyPr/>
        <a:lstStyle/>
        <a:p>
          <a:endParaRPr lang="en-SG" sz="1800"/>
        </a:p>
      </dgm:t>
    </dgm:pt>
    <dgm:pt modelId="{452F51A1-CB8D-4538-9854-747FF246D7EE}">
      <dgm:prSet phldrT="[Text]" custT="1"/>
      <dgm:spPr/>
      <dgm:t>
        <a:bodyPr/>
        <a:lstStyle/>
        <a:p>
          <a:r>
            <a:rPr lang="en-US" sz="2000" b="1" dirty="0">
              <a:solidFill>
                <a:schemeClr val="bg1"/>
              </a:solidFill>
              <a:latin typeface="Century Gothic" panose="020B0502020202020204" pitchFamily="34" charset="0"/>
            </a:rPr>
            <a:t>Audience</a:t>
          </a:r>
          <a:endParaRPr lang="en-SG" sz="2000" b="1" dirty="0">
            <a:solidFill>
              <a:schemeClr val="bg1"/>
            </a:solidFill>
            <a:latin typeface="Century Gothic" panose="020B0502020202020204" pitchFamily="34" charset="0"/>
          </a:endParaRPr>
        </a:p>
      </dgm:t>
    </dgm:pt>
    <dgm:pt modelId="{065B180E-BCE5-48E1-A176-8AA05303E0B4}" type="parTrans" cxnId="{88E0C7B9-C900-4EB7-90D8-EBE222846BD6}">
      <dgm:prSet/>
      <dgm:spPr/>
      <dgm:t>
        <a:bodyPr/>
        <a:lstStyle/>
        <a:p>
          <a:endParaRPr lang="en-SG"/>
        </a:p>
      </dgm:t>
    </dgm:pt>
    <dgm:pt modelId="{7BD0438A-6E8F-4E95-A846-BA8CE253669E}" type="sibTrans" cxnId="{88E0C7B9-C900-4EB7-90D8-EBE222846BD6}">
      <dgm:prSet/>
      <dgm:spPr/>
      <dgm:t>
        <a:bodyPr/>
        <a:lstStyle/>
        <a:p>
          <a:endParaRPr lang="en-SG" sz="1800"/>
        </a:p>
      </dgm:t>
    </dgm:pt>
    <dgm:pt modelId="{1DEB6B8F-9A2D-4185-8E79-332850569A0F}">
      <dgm:prSet phldrT="[Text]" custT="1"/>
      <dgm:spPr/>
      <dgm:t>
        <a:bodyPr/>
        <a:lstStyle/>
        <a:p>
          <a:r>
            <a:rPr lang="en-US" sz="2000" b="1" dirty="0">
              <a:latin typeface="Century Gothic" panose="020B0502020202020204" pitchFamily="34" charset="0"/>
            </a:rPr>
            <a:t>Purpose</a:t>
          </a:r>
          <a:endParaRPr lang="en-SG" sz="2000" b="1" dirty="0">
            <a:latin typeface="Century Gothic" panose="020B0502020202020204" pitchFamily="34" charset="0"/>
          </a:endParaRPr>
        </a:p>
      </dgm:t>
    </dgm:pt>
    <dgm:pt modelId="{0A89862D-B3F3-4B20-AC23-00364E80BD22}" type="parTrans" cxnId="{ED8F3667-C19F-4525-AF44-828706F6F080}">
      <dgm:prSet/>
      <dgm:spPr/>
      <dgm:t>
        <a:bodyPr/>
        <a:lstStyle/>
        <a:p>
          <a:endParaRPr lang="en-SG"/>
        </a:p>
      </dgm:t>
    </dgm:pt>
    <dgm:pt modelId="{409F931A-60F8-4AC0-BA6F-15CEFAD1A13C}" type="sibTrans" cxnId="{ED8F3667-C19F-4525-AF44-828706F6F080}">
      <dgm:prSet/>
      <dgm:spPr/>
      <dgm:t>
        <a:bodyPr/>
        <a:lstStyle/>
        <a:p>
          <a:endParaRPr lang="en-SG" sz="1800"/>
        </a:p>
      </dgm:t>
    </dgm:pt>
    <dgm:pt modelId="{B345E58A-F6BE-4106-BFEF-2BDE5B548D00}">
      <dgm:prSet phldrT="[Text]" custT="1"/>
      <dgm:spPr/>
      <dgm:t>
        <a:bodyPr/>
        <a:lstStyle/>
        <a:p>
          <a:r>
            <a:rPr lang="en-US" sz="2000" b="1" dirty="0">
              <a:latin typeface="Century Gothic" panose="020B0502020202020204" pitchFamily="34" charset="0"/>
            </a:rPr>
            <a:t>Structure</a:t>
          </a:r>
          <a:endParaRPr lang="en-SG" sz="2000" b="1" dirty="0">
            <a:latin typeface="Century Gothic" panose="020B0502020202020204" pitchFamily="34" charset="0"/>
          </a:endParaRPr>
        </a:p>
      </dgm:t>
    </dgm:pt>
    <dgm:pt modelId="{57E56F12-4165-4319-804A-D7C5BB897892}" type="parTrans" cxnId="{BDDB73C2-77C4-42E5-9472-482AB7C453FB}">
      <dgm:prSet/>
      <dgm:spPr/>
      <dgm:t>
        <a:bodyPr/>
        <a:lstStyle/>
        <a:p>
          <a:endParaRPr lang="en-SG"/>
        </a:p>
      </dgm:t>
    </dgm:pt>
    <dgm:pt modelId="{F40CA933-02A2-4867-8771-5F1B01800F6A}" type="sibTrans" cxnId="{BDDB73C2-77C4-42E5-9472-482AB7C453FB}">
      <dgm:prSet/>
      <dgm:spPr/>
      <dgm:t>
        <a:bodyPr/>
        <a:lstStyle/>
        <a:p>
          <a:endParaRPr lang="en-SG" sz="1800"/>
        </a:p>
      </dgm:t>
    </dgm:pt>
    <dgm:pt modelId="{E5168182-C999-47BD-A721-BFA3548788F8}">
      <dgm:prSet phldrT="[Text]" custT="1"/>
      <dgm:spPr>
        <a:solidFill>
          <a:schemeClr val="accent1">
            <a:hueOff val="0"/>
            <a:satOff val="0"/>
            <a:lumOff val="0"/>
            <a:alpha val="24000"/>
          </a:schemeClr>
        </a:solidFill>
      </dgm:spPr>
      <dgm:t>
        <a:bodyPr/>
        <a:lstStyle/>
        <a:p>
          <a:r>
            <a:rPr lang="en-US" sz="2400" b="1" dirty="0">
              <a:solidFill>
                <a:schemeClr val="tx1"/>
              </a:solidFill>
              <a:latin typeface="Century Gothic" panose="020B0502020202020204" pitchFamily="34" charset="0"/>
            </a:rPr>
            <a:t>Effective </a:t>
          </a:r>
        </a:p>
        <a:p>
          <a:r>
            <a:rPr lang="en-US" sz="2400" b="1" dirty="0">
              <a:solidFill>
                <a:schemeClr val="tx1"/>
              </a:solidFill>
              <a:latin typeface="Century Gothic" panose="020B0502020202020204" pitchFamily="34" charset="0"/>
            </a:rPr>
            <a:t>Communication</a:t>
          </a:r>
          <a:endParaRPr lang="en-SG" sz="2400" b="1" dirty="0">
            <a:solidFill>
              <a:schemeClr val="tx1"/>
            </a:solidFill>
            <a:latin typeface="Century Gothic" panose="020B0502020202020204" pitchFamily="34" charset="0"/>
          </a:endParaRPr>
        </a:p>
      </dgm:t>
    </dgm:pt>
    <dgm:pt modelId="{2C39B352-2668-4C75-8542-BD9770CACFD6}" type="sibTrans" cxnId="{9FEBDB90-6C9C-4444-BE94-BA2420254348}">
      <dgm:prSet/>
      <dgm:spPr/>
      <dgm:t>
        <a:bodyPr/>
        <a:lstStyle/>
        <a:p>
          <a:endParaRPr lang="en-SG"/>
        </a:p>
      </dgm:t>
    </dgm:pt>
    <dgm:pt modelId="{A63ED90D-CFC9-45F2-98C2-778EBE9171D5}" type="parTrans" cxnId="{9FEBDB90-6C9C-4444-BE94-BA2420254348}">
      <dgm:prSet/>
      <dgm:spPr/>
      <dgm:t>
        <a:bodyPr/>
        <a:lstStyle/>
        <a:p>
          <a:endParaRPr lang="en-SG"/>
        </a:p>
      </dgm:t>
    </dgm:pt>
    <dgm:pt modelId="{173C4C80-090E-4613-9955-D75804AEC40E}" type="pres">
      <dgm:prSet presAssocID="{712E679F-7B0B-4208-ACDB-457EF2BDD6A8}" presName="Name0" presStyleCnt="0">
        <dgm:presLayoutVars>
          <dgm:chMax val="1"/>
          <dgm:dir/>
          <dgm:animLvl val="ctr"/>
          <dgm:resizeHandles val="exact"/>
        </dgm:presLayoutVars>
      </dgm:prSet>
      <dgm:spPr/>
    </dgm:pt>
    <dgm:pt modelId="{EDC86ED8-BF95-4743-8323-26F1EB0984D0}" type="pres">
      <dgm:prSet presAssocID="{E5168182-C999-47BD-A721-BFA3548788F8}" presName="centerShape" presStyleLbl="node0" presStyleIdx="0" presStyleCnt="1" custScaleX="481307" custScaleY="282496" custLinFactNeighborX="1713" custLinFactNeighborY="1726"/>
      <dgm:spPr/>
    </dgm:pt>
    <dgm:pt modelId="{513D67F2-7904-48C1-BB0D-2E7009A0A121}" type="pres">
      <dgm:prSet presAssocID="{C4D6697C-5E48-46DE-B887-4B733D66E187}" presName="node" presStyleLbl="node1" presStyleIdx="0" presStyleCnt="4" custScaleX="156294" custScaleY="121090">
        <dgm:presLayoutVars>
          <dgm:bulletEnabled val="1"/>
        </dgm:presLayoutVars>
      </dgm:prSet>
      <dgm:spPr/>
    </dgm:pt>
    <dgm:pt modelId="{13B8D008-5674-4EFC-921E-685727E01CE7}" type="pres">
      <dgm:prSet presAssocID="{C4D6697C-5E48-46DE-B887-4B733D66E187}" presName="dummy" presStyleCnt="0"/>
      <dgm:spPr/>
    </dgm:pt>
    <dgm:pt modelId="{9D7C9EB2-F5A2-4871-A502-D32C376B1FD0}" type="pres">
      <dgm:prSet presAssocID="{B17D481A-C75E-44B7-B2EB-0F05B44DADD8}" presName="sibTrans" presStyleLbl="sibTrans2D1" presStyleIdx="0" presStyleCnt="4"/>
      <dgm:spPr/>
    </dgm:pt>
    <dgm:pt modelId="{6AE8CD18-EB4C-4C66-98D4-EE0DA7037D56}" type="pres">
      <dgm:prSet presAssocID="{452F51A1-CB8D-4538-9854-747FF246D7EE}" presName="node" presStyleLbl="node1" presStyleIdx="1" presStyleCnt="4" custScaleX="156294" custScaleY="121090" custRadScaleRad="127241">
        <dgm:presLayoutVars>
          <dgm:bulletEnabled val="1"/>
        </dgm:presLayoutVars>
      </dgm:prSet>
      <dgm:spPr/>
    </dgm:pt>
    <dgm:pt modelId="{ED90F95C-A03F-4BC1-9F84-B1810F0FA310}" type="pres">
      <dgm:prSet presAssocID="{452F51A1-CB8D-4538-9854-747FF246D7EE}" presName="dummy" presStyleCnt="0"/>
      <dgm:spPr/>
    </dgm:pt>
    <dgm:pt modelId="{B73C2199-1445-4B7C-BDF1-52FA5186591D}" type="pres">
      <dgm:prSet presAssocID="{7BD0438A-6E8F-4E95-A846-BA8CE253669E}" presName="sibTrans" presStyleLbl="sibTrans2D1" presStyleIdx="1" presStyleCnt="4"/>
      <dgm:spPr/>
    </dgm:pt>
    <dgm:pt modelId="{0725F643-C41C-403E-9AC2-AF72BF9EF4DA}" type="pres">
      <dgm:prSet presAssocID="{1DEB6B8F-9A2D-4185-8E79-332850569A0F}" presName="node" presStyleLbl="node1" presStyleIdx="2" presStyleCnt="4" custScaleX="156294" custScaleY="121090">
        <dgm:presLayoutVars>
          <dgm:bulletEnabled val="1"/>
        </dgm:presLayoutVars>
      </dgm:prSet>
      <dgm:spPr/>
    </dgm:pt>
    <dgm:pt modelId="{5CC450C5-3D1C-4DA6-9FD4-11B710529E7E}" type="pres">
      <dgm:prSet presAssocID="{1DEB6B8F-9A2D-4185-8E79-332850569A0F}" presName="dummy" presStyleCnt="0"/>
      <dgm:spPr/>
    </dgm:pt>
    <dgm:pt modelId="{8F6FBA6F-ED00-4F5E-A407-1CAFCA522D0D}" type="pres">
      <dgm:prSet presAssocID="{409F931A-60F8-4AC0-BA6F-15CEFAD1A13C}" presName="sibTrans" presStyleLbl="sibTrans2D1" presStyleIdx="2" presStyleCnt="4"/>
      <dgm:spPr/>
    </dgm:pt>
    <dgm:pt modelId="{BDE5D493-EBA4-4443-8AB0-E419C4F84E70}" type="pres">
      <dgm:prSet presAssocID="{B345E58A-F6BE-4106-BFEF-2BDE5B548D00}" presName="node" presStyleLbl="node1" presStyleIdx="3" presStyleCnt="4" custScaleX="156294" custScaleY="121090" custRadScaleRad="126598">
        <dgm:presLayoutVars>
          <dgm:bulletEnabled val="1"/>
        </dgm:presLayoutVars>
      </dgm:prSet>
      <dgm:spPr/>
    </dgm:pt>
    <dgm:pt modelId="{C0A3B2F0-C659-4EE0-8244-ECBF13156CF9}" type="pres">
      <dgm:prSet presAssocID="{B345E58A-F6BE-4106-BFEF-2BDE5B548D00}" presName="dummy" presStyleCnt="0"/>
      <dgm:spPr/>
    </dgm:pt>
    <dgm:pt modelId="{716876C6-1EC1-46C5-A5E6-23A31320CF1E}" type="pres">
      <dgm:prSet presAssocID="{F40CA933-02A2-4867-8771-5F1B01800F6A}" presName="sibTrans" presStyleLbl="sibTrans2D1" presStyleIdx="3" presStyleCnt="4"/>
      <dgm:spPr/>
    </dgm:pt>
  </dgm:ptLst>
  <dgm:cxnLst>
    <dgm:cxn modelId="{E34AF319-C832-4717-92F2-CD7C1A52401F}" type="presOf" srcId="{409F931A-60F8-4AC0-BA6F-15CEFAD1A13C}" destId="{8F6FBA6F-ED00-4F5E-A407-1CAFCA522D0D}" srcOrd="0" destOrd="0" presId="urn:microsoft.com/office/officeart/2005/8/layout/radial6"/>
    <dgm:cxn modelId="{ED8F3667-C19F-4525-AF44-828706F6F080}" srcId="{E5168182-C999-47BD-A721-BFA3548788F8}" destId="{1DEB6B8F-9A2D-4185-8E79-332850569A0F}" srcOrd="2" destOrd="0" parTransId="{0A89862D-B3F3-4B20-AC23-00364E80BD22}" sibTransId="{409F931A-60F8-4AC0-BA6F-15CEFAD1A13C}"/>
    <dgm:cxn modelId="{06242870-D494-4746-A814-6D198F7EF714}" srcId="{E5168182-C999-47BD-A721-BFA3548788F8}" destId="{C4D6697C-5E48-46DE-B887-4B733D66E187}" srcOrd="0" destOrd="0" parTransId="{0C731E44-F59E-4C5E-BFBC-A8DB64BFA6EB}" sibTransId="{B17D481A-C75E-44B7-B2EB-0F05B44DADD8}"/>
    <dgm:cxn modelId="{95846B8B-50F9-4EF9-B94A-CFE99DB39995}" type="presOf" srcId="{452F51A1-CB8D-4538-9854-747FF246D7EE}" destId="{6AE8CD18-EB4C-4C66-98D4-EE0DA7037D56}" srcOrd="0" destOrd="0" presId="urn:microsoft.com/office/officeart/2005/8/layout/radial6"/>
    <dgm:cxn modelId="{9FEBDB90-6C9C-4444-BE94-BA2420254348}" srcId="{712E679F-7B0B-4208-ACDB-457EF2BDD6A8}" destId="{E5168182-C999-47BD-A721-BFA3548788F8}" srcOrd="0" destOrd="0" parTransId="{A63ED90D-CFC9-45F2-98C2-778EBE9171D5}" sibTransId="{2C39B352-2668-4C75-8542-BD9770CACFD6}"/>
    <dgm:cxn modelId="{46A81B94-DD4E-4783-A2CF-D86B90A89D36}" type="presOf" srcId="{F40CA933-02A2-4867-8771-5F1B01800F6A}" destId="{716876C6-1EC1-46C5-A5E6-23A31320CF1E}" srcOrd="0" destOrd="0" presId="urn:microsoft.com/office/officeart/2005/8/layout/radial6"/>
    <dgm:cxn modelId="{FC706C9C-235E-4E84-BBF4-D9585DE3660F}" type="presOf" srcId="{B345E58A-F6BE-4106-BFEF-2BDE5B548D00}" destId="{BDE5D493-EBA4-4443-8AB0-E419C4F84E70}" srcOrd="0" destOrd="0" presId="urn:microsoft.com/office/officeart/2005/8/layout/radial6"/>
    <dgm:cxn modelId="{88ACC1A5-77B6-4C60-A018-51B557E6C9D4}" type="presOf" srcId="{1DEB6B8F-9A2D-4185-8E79-332850569A0F}" destId="{0725F643-C41C-403E-9AC2-AF72BF9EF4DA}" srcOrd="0" destOrd="0" presId="urn:microsoft.com/office/officeart/2005/8/layout/radial6"/>
    <dgm:cxn modelId="{8D0904B1-A5E8-4A32-A254-2878836E76DC}" type="presOf" srcId="{B17D481A-C75E-44B7-B2EB-0F05B44DADD8}" destId="{9D7C9EB2-F5A2-4871-A502-D32C376B1FD0}" srcOrd="0" destOrd="0" presId="urn:microsoft.com/office/officeart/2005/8/layout/radial6"/>
    <dgm:cxn modelId="{88E0C7B9-C900-4EB7-90D8-EBE222846BD6}" srcId="{E5168182-C999-47BD-A721-BFA3548788F8}" destId="{452F51A1-CB8D-4538-9854-747FF246D7EE}" srcOrd="1" destOrd="0" parTransId="{065B180E-BCE5-48E1-A176-8AA05303E0B4}" sibTransId="{7BD0438A-6E8F-4E95-A846-BA8CE253669E}"/>
    <dgm:cxn modelId="{BDDB73C2-77C4-42E5-9472-482AB7C453FB}" srcId="{E5168182-C999-47BD-A721-BFA3548788F8}" destId="{B345E58A-F6BE-4106-BFEF-2BDE5B548D00}" srcOrd="3" destOrd="0" parTransId="{57E56F12-4165-4319-804A-D7C5BB897892}" sibTransId="{F40CA933-02A2-4867-8771-5F1B01800F6A}"/>
    <dgm:cxn modelId="{BA330DD5-160F-49CF-91AA-4571D36F9E70}" type="presOf" srcId="{7BD0438A-6E8F-4E95-A846-BA8CE253669E}" destId="{B73C2199-1445-4B7C-BDF1-52FA5186591D}" srcOrd="0" destOrd="0" presId="urn:microsoft.com/office/officeart/2005/8/layout/radial6"/>
    <dgm:cxn modelId="{7602ADD5-9DF4-44DB-8630-1627D7E0A245}" type="presOf" srcId="{712E679F-7B0B-4208-ACDB-457EF2BDD6A8}" destId="{173C4C80-090E-4613-9955-D75804AEC40E}" srcOrd="0" destOrd="0" presId="urn:microsoft.com/office/officeart/2005/8/layout/radial6"/>
    <dgm:cxn modelId="{9D4BBED5-2AEE-4BB2-977F-CAB4BBB16281}" type="presOf" srcId="{E5168182-C999-47BD-A721-BFA3548788F8}" destId="{EDC86ED8-BF95-4743-8323-26F1EB0984D0}" srcOrd="0" destOrd="0" presId="urn:microsoft.com/office/officeart/2005/8/layout/radial6"/>
    <dgm:cxn modelId="{200515F7-F2CE-456D-B337-283CAFFA3A3A}" type="presOf" srcId="{C4D6697C-5E48-46DE-B887-4B733D66E187}" destId="{513D67F2-7904-48C1-BB0D-2E7009A0A121}" srcOrd="0" destOrd="0" presId="urn:microsoft.com/office/officeart/2005/8/layout/radial6"/>
    <dgm:cxn modelId="{1ADBB7D6-9548-4525-AD5E-4C30EBF81406}" type="presParOf" srcId="{173C4C80-090E-4613-9955-D75804AEC40E}" destId="{EDC86ED8-BF95-4743-8323-26F1EB0984D0}" srcOrd="0" destOrd="0" presId="urn:microsoft.com/office/officeart/2005/8/layout/radial6"/>
    <dgm:cxn modelId="{DD650F4E-987A-4F7A-B181-95FACF31C8A4}" type="presParOf" srcId="{173C4C80-090E-4613-9955-D75804AEC40E}" destId="{513D67F2-7904-48C1-BB0D-2E7009A0A121}" srcOrd="1" destOrd="0" presId="urn:microsoft.com/office/officeart/2005/8/layout/radial6"/>
    <dgm:cxn modelId="{9EBCFAC5-0858-4FE5-9B00-AE717165D6FE}" type="presParOf" srcId="{173C4C80-090E-4613-9955-D75804AEC40E}" destId="{13B8D008-5674-4EFC-921E-685727E01CE7}" srcOrd="2" destOrd="0" presId="urn:microsoft.com/office/officeart/2005/8/layout/radial6"/>
    <dgm:cxn modelId="{76C884E2-31C5-4B76-99E2-AF1361984BFD}" type="presParOf" srcId="{173C4C80-090E-4613-9955-D75804AEC40E}" destId="{9D7C9EB2-F5A2-4871-A502-D32C376B1FD0}" srcOrd="3" destOrd="0" presId="urn:microsoft.com/office/officeart/2005/8/layout/radial6"/>
    <dgm:cxn modelId="{2222FC9D-4545-4936-BFF9-1DECE0EE45DD}" type="presParOf" srcId="{173C4C80-090E-4613-9955-D75804AEC40E}" destId="{6AE8CD18-EB4C-4C66-98D4-EE0DA7037D56}" srcOrd="4" destOrd="0" presId="urn:microsoft.com/office/officeart/2005/8/layout/radial6"/>
    <dgm:cxn modelId="{DE83C693-6C6B-41C2-97C5-5F53F1E88C92}" type="presParOf" srcId="{173C4C80-090E-4613-9955-D75804AEC40E}" destId="{ED90F95C-A03F-4BC1-9F84-B1810F0FA310}" srcOrd="5" destOrd="0" presId="urn:microsoft.com/office/officeart/2005/8/layout/radial6"/>
    <dgm:cxn modelId="{17D3ED2A-65BB-46EC-8705-5A15EFD22728}" type="presParOf" srcId="{173C4C80-090E-4613-9955-D75804AEC40E}" destId="{B73C2199-1445-4B7C-BDF1-52FA5186591D}" srcOrd="6" destOrd="0" presId="urn:microsoft.com/office/officeart/2005/8/layout/radial6"/>
    <dgm:cxn modelId="{456DBD94-9733-4824-8104-F853768295F6}" type="presParOf" srcId="{173C4C80-090E-4613-9955-D75804AEC40E}" destId="{0725F643-C41C-403E-9AC2-AF72BF9EF4DA}" srcOrd="7" destOrd="0" presId="urn:microsoft.com/office/officeart/2005/8/layout/radial6"/>
    <dgm:cxn modelId="{3A3A90E6-572B-4EE0-9E59-3F3D5A8890C9}" type="presParOf" srcId="{173C4C80-090E-4613-9955-D75804AEC40E}" destId="{5CC450C5-3D1C-4DA6-9FD4-11B710529E7E}" srcOrd="8" destOrd="0" presId="urn:microsoft.com/office/officeart/2005/8/layout/radial6"/>
    <dgm:cxn modelId="{74315BCF-C4C2-4D44-9358-C3D8C3B472D5}" type="presParOf" srcId="{173C4C80-090E-4613-9955-D75804AEC40E}" destId="{8F6FBA6F-ED00-4F5E-A407-1CAFCA522D0D}" srcOrd="9" destOrd="0" presId="urn:microsoft.com/office/officeart/2005/8/layout/radial6"/>
    <dgm:cxn modelId="{9DB639DA-6E33-46B6-A620-DEA17163050F}" type="presParOf" srcId="{173C4C80-090E-4613-9955-D75804AEC40E}" destId="{BDE5D493-EBA4-4443-8AB0-E419C4F84E70}" srcOrd="10" destOrd="0" presId="urn:microsoft.com/office/officeart/2005/8/layout/radial6"/>
    <dgm:cxn modelId="{1BACF920-B5BC-499C-ACF7-CA7CA162F855}" type="presParOf" srcId="{173C4C80-090E-4613-9955-D75804AEC40E}" destId="{C0A3B2F0-C659-4EE0-8244-ECBF13156CF9}" srcOrd="11" destOrd="0" presId="urn:microsoft.com/office/officeart/2005/8/layout/radial6"/>
    <dgm:cxn modelId="{2F646A27-B7AF-43DE-A424-9E5A5AC7B785}" type="presParOf" srcId="{173C4C80-090E-4613-9955-D75804AEC40E}" destId="{716876C6-1EC1-46C5-A5E6-23A31320CF1E}" srcOrd="12"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3E50E-2347-485D-B55E-13DDD6A5DFFE}">
      <dsp:nvSpPr>
        <dsp:cNvPr id="0" name=""/>
        <dsp:cNvSpPr/>
      </dsp:nvSpPr>
      <dsp:spPr>
        <a:xfrm>
          <a:off x="3291839" y="1325"/>
          <a:ext cx="4937760" cy="1051932"/>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Century Gothic" panose="020B0502020202020204" pitchFamily="34" charset="0"/>
              <a:cs typeface="Calibri" pitchFamily="34" charset="0"/>
            </a:rPr>
            <a:t>Jungle environment</a:t>
          </a:r>
          <a:endParaRPr lang="en-SG" sz="2300" kern="1200" dirty="0">
            <a:latin typeface="Century Gothic" panose="020B0502020202020204" pitchFamily="34" charset="0"/>
            <a:cs typeface="Calibri" pitchFamily="34" charset="0"/>
          </a:endParaRPr>
        </a:p>
      </dsp:txBody>
      <dsp:txXfrm>
        <a:off x="3291839" y="132817"/>
        <a:ext cx="4543286" cy="788949"/>
      </dsp:txXfrm>
    </dsp:sp>
    <dsp:sp modelId="{6D615C91-D82C-491B-B719-35E527D1C81A}">
      <dsp:nvSpPr>
        <dsp:cNvPr id="0" name=""/>
        <dsp:cNvSpPr/>
      </dsp:nvSpPr>
      <dsp:spPr>
        <a:xfrm>
          <a:off x="0" y="1325"/>
          <a:ext cx="3291840" cy="105193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entury Gothic" panose="020B0502020202020204" pitchFamily="34" charset="0"/>
              <a:cs typeface="Calibri" pitchFamily="34" charset="0"/>
            </a:rPr>
            <a:t>Context</a:t>
          </a:r>
          <a:endParaRPr lang="en-SG" sz="3000" b="1" kern="1200" dirty="0">
            <a:latin typeface="Century Gothic" panose="020B0502020202020204" pitchFamily="34" charset="0"/>
            <a:cs typeface="Calibri" pitchFamily="34" charset="0"/>
          </a:endParaRPr>
        </a:p>
      </dsp:txBody>
      <dsp:txXfrm>
        <a:off x="51351" y="52676"/>
        <a:ext cx="3189138" cy="949230"/>
      </dsp:txXfrm>
    </dsp:sp>
    <dsp:sp modelId="{6AF405B7-913B-4237-818A-F0D08D5F724F}">
      <dsp:nvSpPr>
        <dsp:cNvPr id="0" name=""/>
        <dsp:cNvSpPr/>
      </dsp:nvSpPr>
      <dsp:spPr>
        <a:xfrm>
          <a:off x="3291839" y="1158452"/>
          <a:ext cx="4937760" cy="1051932"/>
        </a:xfrm>
        <a:prstGeom prst="rightArrow">
          <a:avLst>
            <a:gd name="adj1" fmla="val 75000"/>
            <a:gd name="adj2" fmla="val 50000"/>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Century Gothic" panose="020B0502020202020204" pitchFamily="34" charset="0"/>
              <a:cs typeface="Calibri" pitchFamily="34" charset="0"/>
            </a:rPr>
            <a:t>The Lost Tribe</a:t>
          </a:r>
          <a:endParaRPr lang="en-SG" sz="2300" kern="1200" dirty="0">
            <a:latin typeface="Century Gothic" panose="020B0502020202020204" pitchFamily="34" charset="0"/>
            <a:cs typeface="Calibri" pitchFamily="34" charset="0"/>
          </a:endParaRPr>
        </a:p>
      </dsp:txBody>
      <dsp:txXfrm>
        <a:off x="3291839" y="1289944"/>
        <a:ext cx="4543286" cy="788949"/>
      </dsp:txXfrm>
    </dsp:sp>
    <dsp:sp modelId="{3380202E-29DB-448D-B614-0AFAE29CFDB6}">
      <dsp:nvSpPr>
        <dsp:cNvPr id="0" name=""/>
        <dsp:cNvSpPr/>
      </dsp:nvSpPr>
      <dsp:spPr>
        <a:xfrm>
          <a:off x="0" y="1158452"/>
          <a:ext cx="3291840" cy="1051932"/>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entury Gothic" panose="020B0502020202020204" pitchFamily="34" charset="0"/>
              <a:cs typeface="Calibri" pitchFamily="34" charset="0"/>
            </a:rPr>
            <a:t>Audience</a:t>
          </a:r>
          <a:endParaRPr lang="en-SG" sz="3000" b="1" kern="1200" dirty="0">
            <a:latin typeface="Century Gothic" panose="020B0502020202020204" pitchFamily="34" charset="0"/>
            <a:cs typeface="Calibri" pitchFamily="34" charset="0"/>
          </a:endParaRPr>
        </a:p>
      </dsp:txBody>
      <dsp:txXfrm>
        <a:off x="51351" y="1209803"/>
        <a:ext cx="3189138" cy="949230"/>
      </dsp:txXfrm>
    </dsp:sp>
    <dsp:sp modelId="{ECE8C526-A23D-4FAC-A298-A77FF57E95A1}">
      <dsp:nvSpPr>
        <dsp:cNvPr id="0" name=""/>
        <dsp:cNvSpPr/>
      </dsp:nvSpPr>
      <dsp:spPr>
        <a:xfrm>
          <a:off x="3291839" y="2315578"/>
          <a:ext cx="4937760" cy="1051932"/>
        </a:xfrm>
        <a:prstGeom prst="rightArrow">
          <a:avLst>
            <a:gd name="adj1" fmla="val 75000"/>
            <a:gd name="adj2" fmla="val 50000"/>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Century Gothic" panose="020B0502020202020204" pitchFamily="34" charset="0"/>
              <a:cs typeface="Calibri" pitchFamily="34" charset="0"/>
            </a:rPr>
            <a:t>Persuade by sending the message “I Come in Peace”</a:t>
          </a:r>
          <a:endParaRPr lang="en-SG" sz="2300" kern="1200" dirty="0">
            <a:latin typeface="Century Gothic" panose="020B0502020202020204" pitchFamily="34" charset="0"/>
            <a:cs typeface="Calibri" pitchFamily="34" charset="0"/>
          </a:endParaRPr>
        </a:p>
        <a:p>
          <a:pPr marL="228600" lvl="1" indent="-228600" algn="l" defTabSz="1111250">
            <a:lnSpc>
              <a:spcPct val="90000"/>
            </a:lnSpc>
            <a:spcBef>
              <a:spcPct val="0"/>
            </a:spcBef>
            <a:spcAft>
              <a:spcPct val="15000"/>
            </a:spcAft>
            <a:buChar char="•"/>
          </a:pPr>
          <a:endParaRPr lang="en-SG" sz="2500" kern="1200" dirty="0">
            <a:latin typeface="Calibri" pitchFamily="34" charset="0"/>
            <a:cs typeface="Calibri" pitchFamily="34" charset="0"/>
          </a:endParaRPr>
        </a:p>
      </dsp:txBody>
      <dsp:txXfrm>
        <a:off x="3291839" y="2447070"/>
        <a:ext cx="4543286" cy="788949"/>
      </dsp:txXfrm>
    </dsp:sp>
    <dsp:sp modelId="{39E14BED-562E-4F83-A8A5-392057F4F66D}">
      <dsp:nvSpPr>
        <dsp:cNvPr id="0" name=""/>
        <dsp:cNvSpPr/>
      </dsp:nvSpPr>
      <dsp:spPr>
        <a:xfrm>
          <a:off x="0" y="2315578"/>
          <a:ext cx="3291840" cy="1051932"/>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entury Gothic" panose="020B0502020202020204" pitchFamily="34" charset="0"/>
              <a:cs typeface="Calibri" pitchFamily="34" charset="0"/>
            </a:rPr>
            <a:t>Purpose</a:t>
          </a:r>
          <a:endParaRPr lang="en-SG" sz="3000" b="1" kern="1200" dirty="0">
            <a:latin typeface="Century Gothic" panose="020B0502020202020204" pitchFamily="34" charset="0"/>
            <a:cs typeface="Calibri" pitchFamily="34" charset="0"/>
          </a:endParaRPr>
        </a:p>
      </dsp:txBody>
      <dsp:txXfrm>
        <a:off x="51351" y="2366929"/>
        <a:ext cx="3189138" cy="949230"/>
      </dsp:txXfrm>
    </dsp:sp>
    <dsp:sp modelId="{299A736F-19AE-4E43-BF3B-8C91B21CF789}">
      <dsp:nvSpPr>
        <dsp:cNvPr id="0" name=""/>
        <dsp:cNvSpPr/>
      </dsp:nvSpPr>
      <dsp:spPr>
        <a:xfrm>
          <a:off x="3291839" y="3472704"/>
          <a:ext cx="4937760" cy="1051932"/>
        </a:xfrm>
        <a:prstGeom prst="rightArrow">
          <a:avLst>
            <a:gd name="adj1" fmla="val 75000"/>
            <a:gd name="adj2" fmla="val 50000"/>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latin typeface="Century Gothic" panose="020B0502020202020204" pitchFamily="34" charset="0"/>
              <a:cs typeface="Calibri" pitchFamily="34" charset="0"/>
            </a:rPr>
            <a:t>Introduction, Body, Conclusion</a:t>
          </a:r>
          <a:endParaRPr lang="en-SG" sz="2300" kern="1200" dirty="0">
            <a:latin typeface="Century Gothic" panose="020B0502020202020204" pitchFamily="34" charset="0"/>
            <a:cs typeface="Calibri" pitchFamily="34" charset="0"/>
          </a:endParaRPr>
        </a:p>
      </dsp:txBody>
      <dsp:txXfrm>
        <a:off x="3291839" y="3604196"/>
        <a:ext cx="4543286" cy="788949"/>
      </dsp:txXfrm>
    </dsp:sp>
    <dsp:sp modelId="{8C4969F0-695D-4FED-8200-477AC5EC3943}">
      <dsp:nvSpPr>
        <dsp:cNvPr id="0" name=""/>
        <dsp:cNvSpPr/>
      </dsp:nvSpPr>
      <dsp:spPr>
        <a:xfrm>
          <a:off x="0" y="3472704"/>
          <a:ext cx="3291840" cy="1051932"/>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Century Gothic" panose="020B0502020202020204" pitchFamily="34" charset="0"/>
              <a:cs typeface="Calibri" pitchFamily="34" charset="0"/>
            </a:rPr>
            <a:t>Structure</a:t>
          </a:r>
          <a:endParaRPr lang="en-SG" sz="3000" b="1" kern="1200" dirty="0">
            <a:latin typeface="Century Gothic" panose="020B0502020202020204" pitchFamily="34" charset="0"/>
            <a:cs typeface="Calibri" pitchFamily="34" charset="0"/>
          </a:endParaRPr>
        </a:p>
      </dsp:txBody>
      <dsp:txXfrm>
        <a:off x="51351" y="3524055"/>
        <a:ext cx="3189138" cy="9492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876C6-1EC1-46C5-A5E6-23A31320CF1E}">
      <dsp:nvSpPr>
        <dsp:cNvPr id="0" name=""/>
        <dsp:cNvSpPr/>
      </dsp:nvSpPr>
      <dsp:spPr>
        <a:xfrm>
          <a:off x="1870990" y="476073"/>
          <a:ext cx="3601028" cy="3601028"/>
        </a:xfrm>
        <a:prstGeom prst="blockArc">
          <a:avLst>
            <a:gd name="adj1" fmla="val 10675518"/>
            <a:gd name="adj2" fmla="val 17127850"/>
            <a:gd name="adj3" fmla="val 463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6FBA6F-ED00-4F5E-A407-1CAFCA522D0D}">
      <dsp:nvSpPr>
        <dsp:cNvPr id="0" name=""/>
        <dsp:cNvSpPr/>
      </dsp:nvSpPr>
      <dsp:spPr>
        <a:xfrm>
          <a:off x="1870990" y="603418"/>
          <a:ext cx="3601028" cy="3601028"/>
        </a:xfrm>
        <a:prstGeom prst="blockArc">
          <a:avLst>
            <a:gd name="adj1" fmla="val 4472150"/>
            <a:gd name="adj2" fmla="val 10924482"/>
            <a:gd name="adj3" fmla="val 4635"/>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3C2199-1445-4B7C-BDF1-52FA5186591D}">
      <dsp:nvSpPr>
        <dsp:cNvPr id="0" name=""/>
        <dsp:cNvSpPr/>
      </dsp:nvSpPr>
      <dsp:spPr>
        <a:xfrm>
          <a:off x="2820329" y="606621"/>
          <a:ext cx="3601028" cy="3601028"/>
        </a:xfrm>
        <a:prstGeom prst="blockArc">
          <a:avLst>
            <a:gd name="adj1" fmla="val 21469252"/>
            <a:gd name="adj2" fmla="val 6351048"/>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7C9EB2-F5A2-4871-A502-D32C376B1FD0}">
      <dsp:nvSpPr>
        <dsp:cNvPr id="0" name=""/>
        <dsp:cNvSpPr/>
      </dsp:nvSpPr>
      <dsp:spPr>
        <a:xfrm>
          <a:off x="2820329" y="472870"/>
          <a:ext cx="3601028" cy="3601028"/>
        </a:xfrm>
        <a:prstGeom prst="blockArc">
          <a:avLst>
            <a:gd name="adj1" fmla="val 15248952"/>
            <a:gd name="adj2" fmla="val 130748"/>
            <a:gd name="adj3" fmla="val 463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C86ED8-BF95-4743-8323-26F1EB0984D0}">
      <dsp:nvSpPr>
        <dsp:cNvPr id="0" name=""/>
        <dsp:cNvSpPr/>
      </dsp:nvSpPr>
      <dsp:spPr>
        <a:xfrm>
          <a:off x="216024" y="3008"/>
          <a:ext cx="7969383" cy="4677511"/>
        </a:xfrm>
        <a:prstGeom prst="ellipse">
          <a:avLst/>
        </a:prstGeom>
        <a:solidFill>
          <a:schemeClr val="accent1">
            <a:hueOff val="0"/>
            <a:satOff val="0"/>
            <a:lumOff val="0"/>
            <a:alpha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Century Gothic" panose="020B0502020202020204" pitchFamily="34" charset="0"/>
            </a:rPr>
            <a:t>Effective </a:t>
          </a:r>
        </a:p>
        <a:p>
          <a:pPr marL="0" lvl="0" indent="0" algn="ctr" defTabSz="1066800">
            <a:lnSpc>
              <a:spcPct val="90000"/>
            </a:lnSpc>
            <a:spcBef>
              <a:spcPct val="0"/>
            </a:spcBef>
            <a:spcAft>
              <a:spcPct val="35000"/>
            </a:spcAft>
            <a:buNone/>
          </a:pPr>
          <a:r>
            <a:rPr lang="en-US" sz="2400" b="1" kern="1200" dirty="0">
              <a:solidFill>
                <a:schemeClr val="tx1"/>
              </a:solidFill>
              <a:latin typeface="Century Gothic" panose="020B0502020202020204" pitchFamily="34" charset="0"/>
            </a:rPr>
            <a:t>Communication</a:t>
          </a:r>
          <a:endParaRPr lang="en-SG" sz="2400" b="1" kern="1200" dirty="0">
            <a:solidFill>
              <a:schemeClr val="tx1"/>
            </a:solidFill>
            <a:latin typeface="Century Gothic" panose="020B0502020202020204" pitchFamily="34" charset="0"/>
          </a:endParaRPr>
        </a:p>
      </dsp:txBody>
      <dsp:txXfrm>
        <a:off x="1383113" y="688014"/>
        <a:ext cx="5635205" cy="3307499"/>
      </dsp:txXfrm>
    </dsp:sp>
    <dsp:sp modelId="{513D67F2-7904-48C1-BB0D-2E7009A0A121}">
      <dsp:nvSpPr>
        <dsp:cNvPr id="0" name=""/>
        <dsp:cNvSpPr/>
      </dsp:nvSpPr>
      <dsp:spPr>
        <a:xfrm>
          <a:off x="3234700" y="-120272"/>
          <a:ext cx="1811518" cy="140348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entury Gothic" panose="020B0502020202020204" pitchFamily="34" charset="0"/>
            </a:rPr>
            <a:t>Context</a:t>
          </a:r>
          <a:endParaRPr lang="en-SG" sz="2000" b="1" kern="1200" dirty="0">
            <a:latin typeface="Century Gothic" panose="020B0502020202020204" pitchFamily="34" charset="0"/>
          </a:endParaRPr>
        </a:p>
      </dsp:txBody>
      <dsp:txXfrm>
        <a:off x="3499991" y="85264"/>
        <a:ext cx="1280936" cy="992416"/>
      </dsp:txXfrm>
    </dsp:sp>
    <dsp:sp modelId="{6AE8CD18-EB4C-4C66-98D4-EE0DA7037D56}">
      <dsp:nvSpPr>
        <dsp:cNvPr id="0" name=""/>
        <dsp:cNvSpPr/>
      </dsp:nvSpPr>
      <dsp:spPr>
        <a:xfrm>
          <a:off x="5472600" y="1638515"/>
          <a:ext cx="1811518" cy="14034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Century Gothic" panose="020B0502020202020204" pitchFamily="34" charset="0"/>
            </a:rPr>
            <a:t>Audience</a:t>
          </a:r>
          <a:endParaRPr lang="en-SG" sz="2000" b="1" kern="1200" dirty="0">
            <a:solidFill>
              <a:schemeClr val="bg1"/>
            </a:solidFill>
            <a:latin typeface="Century Gothic" panose="020B0502020202020204" pitchFamily="34" charset="0"/>
          </a:endParaRPr>
        </a:p>
      </dsp:txBody>
      <dsp:txXfrm>
        <a:off x="5737891" y="1844051"/>
        <a:ext cx="1280936" cy="992416"/>
      </dsp:txXfrm>
    </dsp:sp>
    <dsp:sp modelId="{0725F643-C41C-403E-9AC2-AF72BF9EF4DA}">
      <dsp:nvSpPr>
        <dsp:cNvPr id="0" name=""/>
        <dsp:cNvSpPr/>
      </dsp:nvSpPr>
      <dsp:spPr>
        <a:xfrm>
          <a:off x="3234700" y="3397304"/>
          <a:ext cx="1811518" cy="140348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entury Gothic" panose="020B0502020202020204" pitchFamily="34" charset="0"/>
            </a:rPr>
            <a:t>Purpose</a:t>
          </a:r>
          <a:endParaRPr lang="en-SG" sz="2000" b="1" kern="1200" dirty="0">
            <a:latin typeface="Century Gothic" panose="020B0502020202020204" pitchFamily="34" charset="0"/>
          </a:endParaRPr>
        </a:p>
      </dsp:txBody>
      <dsp:txXfrm>
        <a:off x="3499991" y="3602840"/>
        <a:ext cx="1280936" cy="992416"/>
      </dsp:txXfrm>
    </dsp:sp>
    <dsp:sp modelId="{BDE5D493-EBA4-4443-8AB0-E419C4F84E70}">
      <dsp:nvSpPr>
        <dsp:cNvPr id="0" name=""/>
        <dsp:cNvSpPr/>
      </dsp:nvSpPr>
      <dsp:spPr>
        <a:xfrm>
          <a:off x="1008109" y="1638515"/>
          <a:ext cx="1811518" cy="140348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entury Gothic" panose="020B0502020202020204" pitchFamily="34" charset="0"/>
            </a:rPr>
            <a:t>Structure</a:t>
          </a:r>
          <a:endParaRPr lang="en-SG" sz="2000" b="1" kern="1200" dirty="0">
            <a:latin typeface="Century Gothic" panose="020B0502020202020204" pitchFamily="34" charset="0"/>
          </a:endParaRPr>
        </a:p>
      </dsp:txBody>
      <dsp:txXfrm>
        <a:off x="1273400" y="1844051"/>
        <a:ext cx="1280936" cy="99241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CC3F74-9907-4D2F-9F14-0C166B2D1ECD}" type="datetimeFigureOut">
              <a:rPr lang="en-SG" smtClean="0"/>
              <a:t>2/12/2017</a:t>
            </a:fld>
            <a:endParaRPr lang="en-SG"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83DDAB-3623-4A10-8A0E-014029D323D1}" type="slidenum">
              <a:rPr lang="en-SG" smtClean="0"/>
              <a:t>‹#›</a:t>
            </a:fld>
            <a:endParaRPr lang="en-SG" dirty="0"/>
          </a:p>
        </p:txBody>
      </p:sp>
    </p:spTree>
    <p:extLst>
      <p:ext uri="{BB962C8B-B14F-4D97-AF65-F5344CB8AC3E}">
        <p14:creationId xmlns:p14="http://schemas.microsoft.com/office/powerpoint/2010/main" val="346234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directutor.com/content/five-components-communication-mode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4</a:t>
            </a:fld>
            <a:endParaRPr lang="en-SG" dirty="0"/>
          </a:p>
        </p:txBody>
      </p:sp>
    </p:spTree>
    <p:extLst>
      <p:ext uri="{BB962C8B-B14F-4D97-AF65-F5344CB8AC3E}">
        <p14:creationId xmlns:p14="http://schemas.microsoft.com/office/powerpoint/2010/main" val="14925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rgbClr val="FF0000"/>
                </a:solidFill>
              </a:rPr>
              <a:t>DELETE THIS</a:t>
            </a:r>
            <a:r>
              <a:rPr lang="en-SG" baseline="0" dirty="0">
                <a:solidFill>
                  <a:srgbClr val="FF0000"/>
                </a:solidFill>
              </a:rPr>
              <a:t> SLIDE</a:t>
            </a:r>
            <a:endParaRPr lang="en-SG" dirty="0">
              <a:solidFill>
                <a:srgbClr val="FF0000"/>
              </a:solidFill>
            </a:endParaRPr>
          </a:p>
        </p:txBody>
      </p:sp>
      <p:sp>
        <p:nvSpPr>
          <p:cNvPr id="4" name="Slide Number Placeholder 3"/>
          <p:cNvSpPr>
            <a:spLocks noGrp="1"/>
          </p:cNvSpPr>
          <p:nvPr>
            <p:ph type="sldNum" sz="quarter" idx="10"/>
          </p:nvPr>
        </p:nvSpPr>
        <p:spPr/>
        <p:txBody>
          <a:bodyPr/>
          <a:lstStyle/>
          <a:p>
            <a:fld id="{0D83DDAB-3623-4A10-8A0E-014029D323D1}" type="slidenum">
              <a:rPr lang="en-SG" smtClean="0"/>
              <a:t>18</a:t>
            </a:fld>
            <a:endParaRPr lang="en-SG" dirty="0"/>
          </a:p>
        </p:txBody>
      </p:sp>
    </p:spTree>
    <p:extLst>
      <p:ext uri="{BB962C8B-B14F-4D97-AF65-F5344CB8AC3E}">
        <p14:creationId xmlns:p14="http://schemas.microsoft.com/office/powerpoint/2010/main" val="269526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solidFill>
                  <a:srgbClr val="FF0000"/>
                </a:solidFill>
              </a:rPr>
              <a:t>DELETE</a:t>
            </a:r>
          </a:p>
        </p:txBody>
      </p:sp>
      <p:sp>
        <p:nvSpPr>
          <p:cNvPr id="4" name="Slide Number Placeholder 3"/>
          <p:cNvSpPr>
            <a:spLocks noGrp="1"/>
          </p:cNvSpPr>
          <p:nvPr>
            <p:ph type="sldNum" sz="quarter" idx="10"/>
          </p:nvPr>
        </p:nvSpPr>
        <p:spPr/>
        <p:txBody>
          <a:bodyPr/>
          <a:lstStyle/>
          <a:p>
            <a:fld id="{0D83DDAB-3623-4A10-8A0E-014029D323D1}" type="slidenum">
              <a:rPr lang="en-SG" smtClean="0"/>
              <a:t>19</a:t>
            </a:fld>
            <a:endParaRPr lang="en-SG" dirty="0"/>
          </a:p>
        </p:txBody>
      </p:sp>
    </p:spTree>
    <p:extLst>
      <p:ext uri="{BB962C8B-B14F-4D97-AF65-F5344CB8AC3E}">
        <p14:creationId xmlns:p14="http://schemas.microsoft.com/office/powerpoint/2010/main" val="3594030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DELETE</a:t>
            </a:r>
          </a:p>
        </p:txBody>
      </p:sp>
      <p:sp>
        <p:nvSpPr>
          <p:cNvPr id="4" name="Slide Number Placeholder 3"/>
          <p:cNvSpPr>
            <a:spLocks noGrp="1"/>
          </p:cNvSpPr>
          <p:nvPr>
            <p:ph type="sldNum" sz="quarter" idx="10"/>
          </p:nvPr>
        </p:nvSpPr>
        <p:spPr/>
        <p:txBody>
          <a:bodyPr/>
          <a:lstStyle/>
          <a:p>
            <a:fld id="{0D83DDAB-3623-4A10-8A0E-014029D323D1}" type="slidenum">
              <a:rPr lang="en-SG" smtClean="0"/>
              <a:t>20</a:t>
            </a:fld>
            <a:endParaRPr lang="en-SG" dirty="0"/>
          </a:p>
        </p:txBody>
      </p:sp>
    </p:spTree>
    <p:extLst>
      <p:ext uri="{BB962C8B-B14F-4D97-AF65-F5344CB8AC3E}">
        <p14:creationId xmlns:p14="http://schemas.microsoft.com/office/powerpoint/2010/main" val="402013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solidFill>
                  <a:prstClr val="black"/>
                </a:solidFill>
              </a:rPr>
              <a:pPr/>
              <a:t>22</a:t>
            </a:fld>
            <a:endParaRPr lang="en-SG" dirty="0">
              <a:solidFill>
                <a:prstClr val="black"/>
              </a:solidFill>
            </a:endParaRPr>
          </a:p>
        </p:txBody>
      </p:sp>
    </p:spTree>
    <p:extLst>
      <p:ext uri="{BB962C8B-B14F-4D97-AF65-F5344CB8AC3E}">
        <p14:creationId xmlns:p14="http://schemas.microsoft.com/office/powerpoint/2010/main" val="1492577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24</a:t>
            </a:fld>
            <a:endParaRPr lang="en-SG" dirty="0"/>
          </a:p>
        </p:txBody>
      </p:sp>
    </p:spTree>
    <p:extLst>
      <p:ext uri="{BB962C8B-B14F-4D97-AF65-F5344CB8AC3E}">
        <p14:creationId xmlns:p14="http://schemas.microsoft.com/office/powerpoint/2010/main" val="3985891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INSTRUCTIONS TO FACILITATORS: ‘Live’ Webpage embedded.</a:t>
            </a:r>
            <a:r>
              <a:rPr lang="en-SG" baseline="0" dirty="0"/>
              <a:t> Please go to “Slide Show” mode to view. If script errors appear, click “NO” to close all dialog boxes, you can still view the full webpage live on your PowerPoint without changing to Internet Explorer/Google Chrome Browsers to view it.</a:t>
            </a:r>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28</a:t>
            </a:fld>
            <a:endParaRPr lang="en-SG" dirty="0"/>
          </a:p>
        </p:txBody>
      </p:sp>
    </p:spTree>
    <p:extLst>
      <p:ext uri="{BB962C8B-B14F-4D97-AF65-F5344CB8AC3E}">
        <p14:creationId xmlns:p14="http://schemas.microsoft.com/office/powerpoint/2010/main" val="392503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INSTRUCTIONS TO FACILITATORS: ‘Live’ Webpage embedded.</a:t>
            </a:r>
            <a:r>
              <a:rPr lang="en-SG" baseline="0" dirty="0"/>
              <a:t> Please go to “Slide Show” mode to view. If script errors appear, click “NO” to close all dialog boxes, you can still view the full webpage live on your PowerPoint without changing to Internet Explorer/Google Chrome Browsers to view it.</a:t>
            </a:r>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29</a:t>
            </a:fld>
            <a:endParaRPr lang="en-SG" dirty="0"/>
          </a:p>
        </p:txBody>
      </p:sp>
    </p:spTree>
    <p:extLst>
      <p:ext uri="{BB962C8B-B14F-4D97-AF65-F5344CB8AC3E}">
        <p14:creationId xmlns:p14="http://schemas.microsoft.com/office/powerpoint/2010/main" val="392503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5</a:t>
            </a:fld>
            <a:endParaRPr lang="en-SG" dirty="0"/>
          </a:p>
        </p:txBody>
      </p:sp>
    </p:spTree>
    <p:extLst>
      <p:ext uri="{BB962C8B-B14F-4D97-AF65-F5344CB8AC3E}">
        <p14:creationId xmlns:p14="http://schemas.microsoft.com/office/powerpoint/2010/main" val="1492577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6</a:t>
            </a:fld>
            <a:endParaRPr lang="en-SG" dirty="0"/>
          </a:p>
        </p:txBody>
      </p:sp>
    </p:spTree>
    <p:extLst>
      <p:ext uri="{BB962C8B-B14F-4D97-AF65-F5344CB8AC3E}">
        <p14:creationId xmlns:p14="http://schemas.microsoft.com/office/powerpoint/2010/main" val="149257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solidFill>
                  <a:srgbClr val="FF0000"/>
                </a:solidFill>
              </a:rPr>
              <a:t>REVISED</a:t>
            </a:r>
          </a:p>
        </p:txBody>
      </p:sp>
      <p:sp>
        <p:nvSpPr>
          <p:cNvPr id="4" name="Slide Number Placeholder 3"/>
          <p:cNvSpPr>
            <a:spLocks noGrp="1"/>
          </p:cNvSpPr>
          <p:nvPr>
            <p:ph type="sldNum" sz="quarter" idx="10"/>
          </p:nvPr>
        </p:nvSpPr>
        <p:spPr/>
        <p:txBody>
          <a:bodyPr/>
          <a:lstStyle/>
          <a:p>
            <a:fld id="{0D83DDAB-3623-4A10-8A0E-014029D323D1}" type="slidenum">
              <a:rPr lang="en-SG" smtClean="0"/>
              <a:t>8</a:t>
            </a:fld>
            <a:endParaRPr lang="en-SG" dirty="0"/>
          </a:p>
        </p:txBody>
      </p:sp>
    </p:spTree>
    <p:extLst>
      <p:ext uri="{BB962C8B-B14F-4D97-AF65-F5344CB8AC3E}">
        <p14:creationId xmlns:p14="http://schemas.microsoft.com/office/powerpoint/2010/main" val="421493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FF0000"/>
                </a:solidFill>
              </a:rPr>
              <a:t>REVISED</a:t>
            </a:r>
          </a:p>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10</a:t>
            </a:fld>
            <a:endParaRPr lang="en-SG" dirty="0"/>
          </a:p>
        </p:txBody>
      </p:sp>
    </p:spTree>
    <p:extLst>
      <p:ext uri="{BB962C8B-B14F-4D97-AF65-F5344CB8AC3E}">
        <p14:creationId xmlns:p14="http://schemas.microsoft.com/office/powerpoint/2010/main" val="366881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FF0000"/>
                </a:solidFill>
              </a:rPr>
              <a:t>NEW</a:t>
            </a:r>
          </a:p>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12</a:t>
            </a:fld>
            <a:endParaRPr lang="en-SG" dirty="0"/>
          </a:p>
        </p:txBody>
      </p:sp>
    </p:spTree>
    <p:extLst>
      <p:ext uri="{BB962C8B-B14F-4D97-AF65-F5344CB8AC3E}">
        <p14:creationId xmlns:p14="http://schemas.microsoft.com/office/powerpoint/2010/main" val="222534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FF0000"/>
                </a:solidFill>
              </a:rPr>
              <a:t>REVISED</a:t>
            </a:r>
          </a:p>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13</a:t>
            </a:fld>
            <a:endParaRPr lang="en-SG" dirty="0"/>
          </a:p>
        </p:txBody>
      </p:sp>
    </p:spTree>
    <p:extLst>
      <p:ext uri="{BB962C8B-B14F-4D97-AF65-F5344CB8AC3E}">
        <p14:creationId xmlns:p14="http://schemas.microsoft.com/office/powerpoint/2010/main" val="3811762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FF0000"/>
                </a:solidFill>
              </a:rPr>
              <a:t>REVISED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Five Components of a Communication Model. (</a:t>
            </a:r>
            <a:r>
              <a:rPr lang="en-US" sz="1200" kern="1200" dirty="0" err="1">
                <a:solidFill>
                  <a:schemeClr val="tx1"/>
                </a:solidFill>
                <a:effectLst/>
                <a:latin typeface="+mn-lt"/>
                <a:ea typeface="+mn-ea"/>
                <a:cs typeface="+mn-cs"/>
              </a:rPr>
              <a:t>n.d.</a:t>
            </a:r>
            <a:r>
              <a:rPr lang="en-US" sz="1200" kern="1200" dirty="0">
                <a:solidFill>
                  <a:schemeClr val="tx1"/>
                </a:solidFill>
                <a:effectLst/>
                <a:latin typeface="+mn-lt"/>
                <a:ea typeface="+mn-ea"/>
                <a:cs typeface="+mn-cs"/>
              </a:rPr>
              <a:t>). In</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DirecTutor</a:t>
            </a:r>
            <a:r>
              <a:rPr lang="en-US" sz="1200" kern="1200" dirty="0">
                <a:solidFill>
                  <a:schemeClr val="tx1"/>
                </a:solidFill>
                <a:effectLst/>
                <a:latin typeface="+mn-lt"/>
                <a:ea typeface="+mn-ea"/>
                <a:cs typeface="+mn-cs"/>
              </a:rPr>
              <a:t>. Retrieved September 10, 2015, from </a:t>
            </a:r>
            <a:r>
              <a:rPr lang="en-US" sz="1200" u="sng" kern="1200" dirty="0">
                <a:solidFill>
                  <a:schemeClr val="tx1"/>
                </a:solidFill>
                <a:effectLst/>
                <a:latin typeface="+mn-lt"/>
                <a:ea typeface="+mn-ea"/>
                <a:cs typeface="+mn-cs"/>
                <a:hlinkClick r:id="rId3"/>
              </a:rPr>
              <a:t>http://www.directutor.com/content/five-components-communication-model</a:t>
            </a:r>
            <a:r>
              <a:rPr lang="en-US" sz="1200" kern="1200" dirty="0">
                <a:solidFill>
                  <a:schemeClr val="tx1"/>
                </a:solidFill>
                <a:effectLst/>
                <a:latin typeface="+mn-lt"/>
                <a:ea typeface="+mn-ea"/>
                <a:cs typeface="+mn-cs"/>
              </a:rPr>
              <a:t> </a:t>
            </a:r>
            <a:endParaRPr lang="en-SG" sz="120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15</a:t>
            </a:fld>
            <a:endParaRPr lang="en-SG" dirty="0"/>
          </a:p>
        </p:txBody>
      </p:sp>
    </p:spTree>
    <p:extLst>
      <p:ext uri="{BB962C8B-B14F-4D97-AF65-F5344CB8AC3E}">
        <p14:creationId xmlns:p14="http://schemas.microsoft.com/office/powerpoint/2010/main" val="359659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1" dirty="0">
                <a:solidFill>
                  <a:srgbClr val="FF0000"/>
                </a:solidFill>
              </a:rPr>
              <a:t>REVISED</a:t>
            </a:r>
          </a:p>
          <a:p>
            <a:endParaRPr lang="en-SG" dirty="0"/>
          </a:p>
        </p:txBody>
      </p:sp>
      <p:sp>
        <p:nvSpPr>
          <p:cNvPr id="4" name="Slide Number Placeholder 3"/>
          <p:cNvSpPr>
            <a:spLocks noGrp="1"/>
          </p:cNvSpPr>
          <p:nvPr>
            <p:ph type="sldNum" sz="quarter" idx="10"/>
          </p:nvPr>
        </p:nvSpPr>
        <p:spPr/>
        <p:txBody>
          <a:bodyPr/>
          <a:lstStyle/>
          <a:p>
            <a:fld id="{0D83DDAB-3623-4A10-8A0E-014029D323D1}" type="slidenum">
              <a:rPr lang="en-SG" smtClean="0"/>
              <a:t>16</a:t>
            </a:fld>
            <a:endParaRPr lang="en-SG" dirty="0"/>
          </a:p>
        </p:txBody>
      </p:sp>
    </p:spTree>
    <p:extLst>
      <p:ext uri="{BB962C8B-B14F-4D97-AF65-F5344CB8AC3E}">
        <p14:creationId xmlns:p14="http://schemas.microsoft.com/office/powerpoint/2010/main" val="2873382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SG"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3029949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SG"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3640754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SG"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1283576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3201222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4115470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3880023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3983218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8" name="Footer Placeholder 7"/>
          <p:cNvSpPr>
            <a:spLocks noGrp="1"/>
          </p:cNvSpPr>
          <p:nvPr>
            <p:ph type="ftr" sz="quarter" idx="11"/>
          </p:nvPr>
        </p:nvSpPr>
        <p:spPr/>
        <p:txBody>
          <a:bodyPr/>
          <a:lstStyle/>
          <a:p>
            <a:endParaRPr lang="en-SG" dirty="0"/>
          </a:p>
        </p:txBody>
      </p:sp>
      <p:sp>
        <p:nvSpPr>
          <p:cNvPr id="9" name="Slide Number Placeholder 8"/>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622394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2102815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2719455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423534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SG"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943289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3393215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983877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92579CEE-95EC-49AC-B05F-1B73F0D2CACA}" type="datetimeFigureOut">
              <a:rPr lang="en-SG" smtClean="0"/>
              <a:t>2/12/2017</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B3654EF5-5874-48B5-83C0-0F68288E8A4A}" type="slidenum">
              <a:rPr lang="en-SG" smtClean="0"/>
              <a:t>‹#›</a:t>
            </a:fld>
            <a:endParaRPr lang="en-SG" dirty="0"/>
          </a:p>
        </p:txBody>
      </p:sp>
    </p:spTree>
    <p:extLst>
      <p:ext uri="{BB962C8B-B14F-4D97-AF65-F5344CB8AC3E}">
        <p14:creationId xmlns:p14="http://schemas.microsoft.com/office/powerpoint/2010/main" val="112102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SG"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304924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SG"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17165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SG"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104266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SG"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295621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SG"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2502543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SG"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152208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579CEE-95EC-49AC-B05F-1B73F0D2CACA}" type="datetimeFigureOut">
              <a:rPr lang="en-SG" smtClean="0">
                <a:solidFill>
                  <a:prstClr val="white">
                    <a:tint val="75000"/>
                  </a:prstClr>
                </a:solidFill>
              </a:rPr>
              <a:pPr/>
              <a:t>2/12/2017</a:t>
            </a:fld>
            <a:endParaRPr lang="en-SG"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SG"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B3654EF5-5874-48B5-83C0-0F68288E8A4A}" type="slidenum">
              <a:rPr lang="en-SG" smtClean="0">
                <a:solidFill>
                  <a:prstClr val="white">
                    <a:tint val="75000"/>
                  </a:prstClr>
                </a:solidFill>
              </a:rPr>
              <a:pPr/>
              <a:t>‹#›</a:t>
            </a:fld>
            <a:endParaRPr lang="en-SG" dirty="0">
              <a:solidFill>
                <a:prstClr val="white">
                  <a:tint val="75000"/>
                </a:prstClr>
              </a:solidFill>
            </a:endParaRPr>
          </a:p>
        </p:txBody>
      </p:sp>
    </p:spTree>
    <p:extLst>
      <p:ext uri="{BB962C8B-B14F-4D97-AF65-F5344CB8AC3E}">
        <p14:creationId xmlns:p14="http://schemas.microsoft.com/office/powerpoint/2010/main" val="219453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solidFill>
                  <a:prstClr val="white">
                    <a:tint val="75000"/>
                  </a:prstClr>
                </a:solidFill>
              </a:rPr>
              <a:pPr/>
              <a:t>12/2/2017</a:t>
            </a:fld>
            <a:endParaRPr lang="en-US" dirty="0">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98180855"/>
      </p:ext>
    </p:extLst>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solidFill>
                  <a:prstClr val="white">
                    <a:tint val="75000"/>
                  </a:prstClr>
                </a:solidFill>
              </a:rPr>
              <a:pPr/>
              <a:t>12/2/2017</a:t>
            </a:fld>
            <a:endParaRPr lang="en-US" dirty="0">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81209024"/>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3.xml"/><Relationship Id="rId1" Type="http://schemas.openxmlformats.org/officeDocument/2006/relationships/video" Target="https://www.youtube.com/embed/sLErPqqCC54" TargetMode="External"/><Relationship Id="rId4" Type="http://schemas.openxmlformats.org/officeDocument/2006/relationships/hyperlink" Target="https://www.youtube.com/watch?v=sLErPqqCC5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uncontactedtribes.org/brazilfootage"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hyperlink" Target="http://www.theguardian.com/world/2016/feb/21/amazon-lost-tribes-emerge-rainforest-brazil-peru?CMP=fb_gu"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hyperlink" Target="https://www.youtube.com/watch?v=_UTx6iPLsH4"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hyperlink" Target="http://foxa.people.cofc.edu/speechstructure.html" TargetMode="External"/><Relationship Id="rId2" Type="http://schemas.openxmlformats.org/officeDocument/2006/relationships/hyperlink" Target="http://www.directutor.com/content/five-components-communication-model" TargetMode="External"/><Relationship Id="rId1" Type="http://schemas.openxmlformats.org/officeDocument/2006/relationships/slideLayout" Target="../slideLayouts/slideLayout13.xml"/><Relationship Id="rId5" Type="http://schemas.openxmlformats.org/officeDocument/2006/relationships/hyperlink" Target="http://www.youtube.com/watch?v=c2ckoSxy1OI" TargetMode="External"/><Relationship Id="rId4" Type="http://schemas.openxmlformats.org/officeDocument/2006/relationships/hyperlink" Target="http://www.youtube.com/watch?v=_UTx6iPLsH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8"/>
          <p:cNvSpPr txBox="1">
            <a:spLocks noChangeArrowheads="1"/>
          </p:cNvSpPr>
          <p:nvPr/>
        </p:nvSpPr>
        <p:spPr bwMode="auto">
          <a:xfrm>
            <a:off x="0" y="4869160"/>
            <a:ext cx="9144000" cy="1419137"/>
          </a:xfrm>
          <a:prstGeom prst="rect">
            <a:avLst/>
          </a:prstGeom>
          <a:solidFill>
            <a:schemeClr val="bg2">
              <a:lumMod val="50000"/>
            </a:schemeClr>
          </a:solidFill>
          <a:ln>
            <a:noFill/>
          </a:ln>
          <a:extLst/>
        </p:spPr>
        <p:txBody>
          <a:bodyPr wrap="squar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eaLnBrk="1" hangingPunct="1"/>
            <a:r>
              <a:rPr lang="en-US" sz="3400" b="1" dirty="0">
                <a:solidFill>
                  <a:srgbClr val="FFFF00"/>
                </a:solidFill>
                <a:latin typeface="Century Gothic" panose="020B0502020202020204" pitchFamily="34" charset="0"/>
                <a:cs typeface="Calibri" pitchFamily="34" charset="0"/>
              </a:rPr>
              <a:t>EC01: I Come in Peace</a:t>
            </a:r>
          </a:p>
          <a:p>
            <a:pPr algn="ctr" eaLnBrk="1" hangingPunct="1"/>
            <a:r>
              <a:rPr lang="en-US" sz="3400" b="1" dirty="0">
                <a:solidFill>
                  <a:srgbClr val="FFFF00"/>
                </a:solidFill>
                <a:latin typeface="Century Gothic" panose="020B0502020202020204" pitchFamily="34" charset="0"/>
                <a:cs typeface="Calibri" pitchFamily="34" charset="0"/>
              </a:rPr>
              <a:t>6</a:t>
            </a:r>
            <a:r>
              <a:rPr lang="en-US" sz="3400" b="1" baseline="30000" dirty="0">
                <a:solidFill>
                  <a:srgbClr val="FFFF00"/>
                </a:solidFill>
                <a:latin typeface="Century Gothic" panose="020B0502020202020204" pitchFamily="34" charset="0"/>
                <a:cs typeface="Calibri" pitchFamily="34" charset="0"/>
              </a:rPr>
              <a:t>th</a:t>
            </a:r>
            <a:r>
              <a:rPr lang="en-US" sz="3400" b="1" dirty="0">
                <a:solidFill>
                  <a:srgbClr val="FFFF00"/>
                </a:solidFill>
                <a:latin typeface="Century Gothic" panose="020B0502020202020204" pitchFamily="34" charset="0"/>
                <a:cs typeface="Calibri" pitchFamily="34" charset="0"/>
              </a:rPr>
              <a:t> Presentation</a:t>
            </a:r>
          </a:p>
          <a:p>
            <a:pPr algn="ctr" eaLnBrk="1" hangingPunct="1"/>
            <a:r>
              <a:rPr lang="en-US" sz="2000" b="1" dirty="0">
                <a:solidFill>
                  <a:schemeClr val="bg1"/>
                </a:solidFill>
                <a:latin typeface="Century Gothic" panose="020B0502020202020204" pitchFamily="34" charset="0"/>
                <a:cs typeface="Calibri" pitchFamily="34" charset="0"/>
              </a:rPr>
              <a:t>G107 Effective Communication</a:t>
            </a:r>
            <a:endParaRPr lang="en-SG" sz="2000" b="1" dirty="0">
              <a:solidFill>
                <a:schemeClr val="bg1"/>
              </a:solidFill>
              <a:latin typeface="Century Gothic" panose="020B0502020202020204"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34" y="692697"/>
            <a:ext cx="8468731" cy="3537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45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195736" y="2060849"/>
            <a:ext cx="4239673" cy="2210653"/>
            <a:chOff x="1387772" y="2145630"/>
            <a:chExt cx="6352580" cy="3312367"/>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387772" y="2937718"/>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487814" y="2937718"/>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690352" y="2361654"/>
              <a:ext cx="1873883" cy="599511"/>
            </a:xfrm>
            <a:prstGeom prst="rect">
              <a:avLst/>
            </a:prstGeom>
            <a:noFill/>
          </p:spPr>
          <p:txBody>
            <a:bodyPr wrap="square" rtlCol="0">
              <a:spAutoFit/>
            </a:bodyPr>
            <a:lstStyle/>
            <a:p>
              <a:pPr algn="ctr"/>
              <a:r>
                <a:rPr lang="en-US" sz="2000" b="1" dirty="0">
                  <a:solidFill>
                    <a:prstClr val="black"/>
                  </a:solidFill>
                  <a:cs typeface="Calibri" pitchFamily="34" charset="0"/>
                </a:rPr>
                <a:t>MESSAGE</a:t>
              </a:r>
              <a:endParaRPr lang="en-SG" sz="2000" b="1" dirty="0">
                <a:solidFill>
                  <a:prstClr val="black"/>
                </a:solidFill>
                <a:cs typeface="Calibri" pitchFamily="34" charset="0"/>
              </a:endParaRPr>
            </a:p>
          </p:txBody>
        </p:sp>
        <p:sp>
          <p:nvSpPr>
            <p:cNvPr id="11" name="Curved Down Arrow 10"/>
            <p:cNvSpPr/>
            <p:nvPr/>
          </p:nvSpPr>
          <p:spPr>
            <a:xfrm>
              <a:off x="2959422" y="2145630"/>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black"/>
                </a:solidFill>
                <a:cs typeface="Calibri" pitchFamily="34" charset="0"/>
              </a:endParaRPr>
            </a:p>
          </p:txBody>
        </p:sp>
        <p:sp>
          <p:nvSpPr>
            <p:cNvPr id="21" name="Curved Down Arrow 20"/>
            <p:cNvSpPr/>
            <p:nvPr/>
          </p:nvSpPr>
          <p:spPr>
            <a:xfrm rot="10800000">
              <a:off x="2959423" y="4737917"/>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black"/>
                </a:solidFill>
                <a:cs typeface="Calibri" pitchFamily="34" charset="0"/>
              </a:endParaRPr>
            </a:p>
          </p:txBody>
        </p:sp>
        <p:sp>
          <p:nvSpPr>
            <p:cNvPr id="12" name="TextBox 11"/>
            <p:cNvSpPr txBox="1"/>
            <p:nvPr/>
          </p:nvSpPr>
          <p:spPr>
            <a:xfrm>
              <a:off x="3620021" y="4737917"/>
              <a:ext cx="2232249" cy="599511"/>
            </a:xfrm>
            <a:prstGeom prst="rect">
              <a:avLst/>
            </a:prstGeom>
            <a:noFill/>
          </p:spPr>
          <p:txBody>
            <a:bodyPr wrap="square" rtlCol="0">
              <a:spAutoFit/>
            </a:bodyPr>
            <a:lstStyle/>
            <a:p>
              <a:pPr algn="ctr"/>
              <a:r>
                <a:rPr lang="en-US" sz="2000" b="1" dirty="0">
                  <a:solidFill>
                    <a:prstClr val="black"/>
                  </a:solidFill>
                  <a:cs typeface="Calibri" pitchFamily="34" charset="0"/>
                </a:rPr>
                <a:t>FEEDBACK</a:t>
              </a:r>
              <a:endParaRPr lang="en-SG" sz="2000" b="1" dirty="0">
                <a:solidFill>
                  <a:prstClr val="black"/>
                </a:solidFill>
                <a:cs typeface="Calibri" pitchFamily="34" charset="0"/>
              </a:endParaRPr>
            </a:p>
          </p:txBody>
        </p:sp>
      </p:grpSp>
      <p:sp>
        <p:nvSpPr>
          <p:cNvPr id="13" name="Title 1"/>
          <p:cNvSpPr txBox="1">
            <a:spLocks/>
          </p:cNvSpPr>
          <p:nvPr/>
        </p:nvSpPr>
        <p:spPr>
          <a:xfrm>
            <a:off x="0" y="332656"/>
            <a:ext cx="9144000" cy="1267543"/>
          </a:xfrm>
          <a:prstGeom prst="rect">
            <a:avLst/>
          </a:prstGeom>
          <a:solidFill>
            <a:schemeClr val="bg2">
              <a:lumMod val="50000"/>
            </a:schemeClr>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Communication always </a:t>
            </a:r>
          </a:p>
          <a:p>
            <a:r>
              <a:rPr lang="en-US" sz="4000" b="1" dirty="0">
                <a:solidFill>
                  <a:srgbClr val="FFFF00"/>
                </a:solidFill>
                <a:latin typeface="Century Gothic" panose="020B0502020202020204" pitchFamily="34" charset="0"/>
                <a:cs typeface="Calibri" pitchFamily="34" charset="0"/>
              </a:rPr>
              <a:t>involves an </a:t>
            </a:r>
            <a:r>
              <a:rPr lang="en-US" sz="4000" b="1" u="sng" dirty="0">
                <a:solidFill>
                  <a:srgbClr val="FFFF00"/>
                </a:solidFill>
                <a:latin typeface="Century Gothic" panose="020B0502020202020204" pitchFamily="34" charset="0"/>
                <a:cs typeface="Calibri" pitchFamily="34" charset="0"/>
              </a:rPr>
              <a:t>AUDIENCE</a:t>
            </a:r>
            <a:endParaRPr lang="en-SG" sz="4000" b="1" u="sng" dirty="0">
              <a:solidFill>
                <a:srgbClr val="FFFF00"/>
              </a:solidFill>
              <a:latin typeface="Century Gothic" panose="020B0502020202020204" pitchFamily="34" charset="0"/>
              <a:cs typeface="Calibri" pitchFamily="34" charset="0"/>
            </a:endParaRPr>
          </a:p>
        </p:txBody>
      </p:sp>
      <p:pic>
        <p:nvPicPr>
          <p:cNvPr id="2050" name="Picture 2" descr="http://www.google.com.sg/url?sa=i&amp;source=images&amp;cd=&amp;ved=0CAUQjBw&amp;url=http%3A%2F%2Fthumbs.dreamstime.com%2Ft%2Fgirl-holding-question-mark-front-her-head-22112953.jpg&amp;ei=leHiVKDDIc26uATNn4DYBQ&amp;psig=AFQjCNGZb-Ojpwbcvq02sE62xRowHvfLOw&amp;ust=14242414296355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4808" y="4452270"/>
            <a:ext cx="1645930" cy="23940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4990935" y="3619687"/>
            <a:ext cx="1957329" cy="207405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1072776" y="2723141"/>
            <a:ext cx="1122960" cy="646331"/>
          </a:xfrm>
          <a:prstGeom prst="rect">
            <a:avLst/>
          </a:prstGeom>
          <a:noFill/>
        </p:spPr>
        <p:txBody>
          <a:bodyPr wrap="squar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15" name="TextBox 14"/>
          <p:cNvSpPr txBox="1"/>
          <p:nvPr/>
        </p:nvSpPr>
        <p:spPr>
          <a:xfrm>
            <a:off x="6557675" y="2811587"/>
            <a:ext cx="1110669" cy="646331"/>
          </a:xfrm>
          <a:prstGeom prst="rect">
            <a:avLst/>
          </a:prstGeom>
          <a:noFill/>
        </p:spPr>
        <p:txBody>
          <a:bodyPr wrap="squar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
        <p:nvSpPr>
          <p:cNvPr id="17" name="TextBox 16"/>
          <p:cNvSpPr txBox="1"/>
          <p:nvPr/>
        </p:nvSpPr>
        <p:spPr>
          <a:xfrm>
            <a:off x="3485117" y="6381328"/>
            <a:ext cx="1873883" cy="400110"/>
          </a:xfrm>
          <a:prstGeom prst="rect">
            <a:avLst/>
          </a:prstGeom>
          <a:noFill/>
        </p:spPr>
        <p:txBody>
          <a:bodyPr wrap="square" rtlCol="0">
            <a:spAutoFit/>
          </a:bodyPr>
          <a:lstStyle/>
          <a:p>
            <a:pPr algn="ctr"/>
            <a:r>
              <a:rPr lang="en-US" sz="2000" b="1" dirty="0">
                <a:solidFill>
                  <a:srgbClr val="FF0000"/>
                </a:solidFill>
                <a:cs typeface="Calibri" pitchFamily="34" charset="0"/>
              </a:rPr>
              <a:t>AUDIENCE</a:t>
            </a:r>
            <a:endParaRPr lang="en-SG" sz="2000" b="1" dirty="0">
              <a:solidFill>
                <a:srgbClr val="FF0000"/>
              </a:solidFill>
              <a:cs typeface="Calibri" pitchFamily="34" charset="0"/>
            </a:endParaRPr>
          </a:p>
        </p:txBody>
      </p:sp>
      <p:cxnSp>
        <p:nvCxnSpPr>
          <p:cNvPr id="28" name="Straight Arrow Connector 27"/>
          <p:cNvCxnSpPr/>
          <p:nvPr/>
        </p:nvCxnSpPr>
        <p:spPr>
          <a:xfrm flipH="1" flipV="1">
            <a:off x="1544608" y="3594417"/>
            <a:ext cx="2187857" cy="2099326"/>
          </a:xfrm>
          <a:prstGeom prst="straightConnector1">
            <a:avLst/>
          </a:prstGeom>
          <a:ln w="571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742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637120"/>
            <a:ext cx="8147248" cy="4493096"/>
          </a:xfrm>
        </p:spPr>
        <p:txBody>
          <a:bodyPr>
            <a:normAutofit/>
          </a:bodyPr>
          <a:lstStyle/>
          <a:p>
            <a:endParaRPr lang="en-US" sz="1000" dirty="0">
              <a:solidFill>
                <a:schemeClr val="tx1"/>
              </a:solidFill>
              <a:latin typeface="Calibri" pitchFamily="34" charset="0"/>
              <a:cs typeface="Calibri" pitchFamily="34" charset="0"/>
            </a:endParaRPr>
          </a:p>
          <a:p>
            <a:r>
              <a:rPr lang="en-US" sz="3000" dirty="0">
                <a:solidFill>
                  <a:schemeClr val="tx1"/>
                </a:solidFill>
                <a:latin typeface="Century Gothic" panose="020B0502020202020204" pitchFamily="34" charset="0"/>
                <a:cs typeface="Calibri" pitchFamily="34" charset="0"/>
              </a:rPr>
              <a:t>Examining your audience’s </a:t>
            </a:r>
            <a:r>
              <a:rPr lang="en-US" sz="3000" b="1" i="1" dirty="0">
                <a:solidFill>
                  <a:schemeClr val="tx1"/>
                </a:solidFill>
                <a:latin typeface="Century Gothic" panose="020B0502020202020204" pitchFamily="34" charset="0"/>
                <a:cs typeface="Calibri" pitchFamily="34" charset="0"/>
              </a:rPr>
              <a:t>motives, demographics </a:t>
            </a:r>
            <a:r>
              <a:rPr lang="en-US" sz="3000" dirty="0">
                <a:solidFill>
                  <a:schemeClr val="tx1"/>
                </a:solidFill>
                <a:latin typeface="Century Gothic" panose="020B0502020202020204" pitchFamily="34" charset="0"/>
                <a:cs typeface="Calibri" pitchFamily="34" charset="0"/>
              </a:rPr>
              <a:t>and </a:t>
            </a:r>
            <a:r>
              <a:rPr lang="en-US" sz="3000" b="1" i="1" dirty="0">
                <a:solidFill>
                  <a:schemeClr val="tx1"/>
                </a:solidFill>
                <a:latin typeface="Century Gothic" panose="020B0502020202020204" pitchFamily="34" charset="0"/>
                <a:cs typeface="Calibri" pitchFamily="34" charset="0"/>
              </a:rPr>
              <a:t>psychographics</a:t>
            </a:r>
            <a:r>
              <a:rPr lang="en-US" sz="3000" dirty="0">
                <a:solidFill>
                  <a:schemeClr val="tx1"/>
                </a:solidFill>
                <a:latin typeface="Century Gothic" panose="020B0502020202020204" pitchFamily="34" charset="0"/>
                <a:cs typeface="Calibri" pitchFamily="34" charset="0"/>
              </a:rPr>
              <a:t> will allow you to craft your message so that it is communicated more effectively</a:t>
            </a: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40527119"/>
              </p:ext>
            </p:extLst>
          </p:nvPr>
        </p:nvGraphicFramePr>
        <p:xfrm>
          <a:off x="863587" y="4077072"/>
          <a:ext cx="7596846" cy="2011680"/>
        </p:xfrm>
        <a:graphic>
          <a:graphicData uri="http://schemas.openxmlformats.org/drawingml/2006/table">
            <a:tbl>
              <a:tblPr firstRow="1" bandRow="1">
                <a:tableStyleId>{AF606853-7671-496A-8E4F-DF71F8EC918B}</a:tableStyleId>
              </a:tblPr>
              <a:tblGrid>
                <a:gridCol w="2196245">
                  <a:extLst>
                    <a:ext uri="{9D8B030D-6E8A-4147-A177-3AD203B41FA5}">
                      <a16:colId xmlns:a16="http://schemas.microsoft.com/office/drawing/2014/main" val="20000"/>
                    </a:ext>
                  </a:extLst>
                </a:gridCol>
                <a:gridCol w="2868319">
                  <a:extLst>
                    <a:ext uri="{9D8B030D-6E8A-4147-A177-3AD203B41FA5}">
                      <a16:colId xmlns:a16="http://schemas.microsoft.com/office/drawing/2014/main" val="20001"/>
                    </a:ext>
                  </a:extLst>
                </a:gridCol>
                <a:gridCol w="2532282">
                  <a:extLst>
                    <a:ext uri="{9D8B030D-6E8A-4147-A177-3AD203B41FA5}">
                      <a16:colId xmlns:a16="http://schemas.microsoft.com/office/drawing/2014/main" val="20002"/>
                    </a:ext>
                  </a:extLst>
                </a:gridCol>
              </a:tblGrid>
              <a:tr h="370840">
                <a:tc>
                  <a:txBody>
                    <a:bodyPr/>
                    <a:lstStyle/>
                    <a:p>
                      <a:r>
                        <a:rPr lang="en-US" sz="2400" dirty="0">
                          <a:latin typeface="Century Gothic" panose="020B0502020202020204" pitchFamily="34" charset="0"/>
                        </a:rPr>
                        <a:t>Motives</a:t>
                      </a:r>
                    </a:p>
                  </a:txBody>
                  <a:tcPr/>
                </a:tc>
                <a:tc>
                  <a:txBody>
                    <a:bodyPr/>
                    <a:lstStyle/>
                    <a:p>
                      <a:r>
                        <a:rPr lang="en-US" sz="2400" dirty="0">
                          <a:latin typeface="Century Gothic" panose="020B0502020202020204" pitchFamily="34" charset="0"/>
                        </a:rPr>
                        <a:t>Demographics</a:t>
                      </a:r>
                    </a:p>
                  </a:txBody>
                  <a:tcPr/>
                </a:tc>
                <a:tc>
                  <a:txBody>
                    <a:bodyPr/>
                    <a:lstStyle/>
                    <a:p>
                      <a:r>
                        <a:rPr lang="en-US" sz="2400" dirty="0">
                          <a:latin typeface="Century Gothic" panose="020B0502020202020204" pitchFamily="34" charset="0"/>
                        </a:rPr>
                        <a:t>Psychographics</a:t>
                      </a:r>
                    </a:p>
                  </a:txBody>
                  <a:tcPr/>
                </a:tc>
                <a:extLst>
                  <a:ext uri="{0D108BD9-81ED-4DB2-BD59-A6C34878D82A}">
                    <a16:rowId xmlns:a16="http://schemas.microsoft.com/office/drawing/2014/main" val="10000"/>
                  </a:ext>
                </a:extLst>
              </a:tr>
              <a:tr h="370840">
                <a:tc>
                  <a:txBody>
                    <a:bodyPr/>
                    <a:lstStyle/>
                    <a:p>
                      <a:r>
                        <a:rPr lang="en-US" sz="2400" dirty="0">
                          <a:latin typeface="Century Gothic" panose="020B0502020202020204" pitchFamily="34" charset="0"/>
                        </a:rPr>
                        <a:t>Motivation</a:t>
                      </a:r>
                    </a:p>
                    <a:p>
                      <a:r>
                        <a:rPr lang="en-US" sz="2400" dirty="0">
                          <a:latin typeface="Century Gothic" panose="020B0502020202020204" pitchFamily="34" charset="0"/>
                        </a:rPr>
                        <a:t>Problems</a:t>
                      </a:r>
                      <a:r>
                        <a:rPr lang="en-US" sz="2400" baseline="0" dirty="0">
                          <a:latin typeface="Century Gothic" panose="020B0502020202020204" pitchFamily="34" charset="0"/>
                        </a:rPr>
                        <a:t> </a:t>
                      </a:r>
                    </a:p>
                    <a:p>
                      <a:r>
                        <a:rPr lang="en-US" sz="2400" baseline="0" dirty="0">
                          <a:latin typeface="Century Gothic" panose="020B0502020202020204" pitchFamily="34" charset="0"/>
                        </a:rPr>
                        <a:t>Pains</a:t>
                      </a:r>
                      <a:endParaRPr lang="en-US" sz="2400" dirty="0">
                        <a:latin typeface="Century Gothic" panose="020B0502020202020204" pitchFamily="34" charset="0"/>
                      </a:endParaRPr>
                    </a:p>
                  </a:txBody>
                  <a:tcPr/>
                </a:tc>
                <a:tc>
                  <a:txBody>
                    <a:bodyPr/>
                    <a:lstStyle/>
                    <a:p>
                      <a:r>
                        <a:rPr lang="en-US" sz="2400" dirty="0">
                          <a:latin typeface="Century Gothic" panose="020B0502020202020204" pitchFamily="34" charset="0"/>
                        </a:rPr>
                        <a:t>Age</a:t>
                      </a:r>
                    </a:p>
                    <a:p>
                      <a:r>
                        <a:rPr lang="en-US" sz="2400" dirty="0">
                          <a:latin typeface="Century Gothic" panose="020B0502020202020204" pitchFamily="34" charset="0"/>
                        </a:rPr>
                        <a:t>Gender</a:t>
                      </a:r>
                    </a:p>
                    <a:p>
                      <a:r>
                        <a:rPr lang="en-US" sz="2400" dirty="0">
                          <a:latin typeface="Century Gothic" panose="020B0502020202020204" pitchFamily="34" charset="0"/>
                        </a:rPr>
                        <a:t>Education</a:t>
                      </a:r>
                    </a:p>
                    <a:p>
                      <a:r>
                        <a:rPr lang="en-US" sz="2400" dirty="0">
                          <a:latin typeface="Century Gothic" panose="020B0502020202020204" pitchFamily="34" charset="0"/>
                        </a:rPr>
                        <a:t>Religion, etc.</a:t>
                      </a:r>
                    </a:p>
                  </a:txBody>
                  <a:tcPr/>
                </a:tc>
                <a:tc>
                  <a:txBody>
                    <a:bodyPr/>
                    <a:lstStyle/>
                    <a:p>
                      <a:r>
                        <a:rPr lang="en-US" sz="2400" dirty="0">
                          <a:latin typeface="Century Gothic" panose="020B0502020202020204" pitchFamily="34" charset="0"/>
                        </a:rPr>
                        <a:t>Attitudes</a:t>
                      </a:r>
                    </a:p>
                    <a:p>
                      <a:r>
                        <a:rPr lang="en-US" sz="2400" dirty="0">
                          <a:latin typeface="Century Gothic" panose="020B0502020202020204" pitchFamily="34" charset="0"/>
                        </a:rPr>
                        <a:t>Personality</a:t>
                      </a:r>
                    </a:p>
                    <a:p>
                      <a:r>
                        <a:rPr lang="en-US" sz="2400" dirty="0">
                          <a:latin typeface="Century Gothic" panose="020B0502020202020204" pitchFamily="34" charset="0"/>
                        </a:rPr>
                        <a:t>Habits</a:t>
                      </a:r>
                    </a:p>
                    <a:p>
                      <a:r>
                        <a:rPr lang="en-US" sz="2400" dirty="0">
                          <a:latin typeface="Century Gothic" panose="020B0502020202020204" pitchFamily="34" charset="0"/>
                        </a:rPr>
                        <a:t>Values</a:t>
                      </a:r>
                    </a:p>
                  </a:txBody>
                  <a:tcPr/>
                </a:tc>
                <a:extLst>
                  <a:ext uri="{0D108BD9-81ED-4DB2-BD59-A6C34878D82A}">
                    <a16:rowId xmlns:a16="http://schemas.microsoft.com/office/drawing/2014/main" val="10001"/>
                  </a:ext>
                </a:extLst>
              </a:tr>
            </a:tbl>
          </a:graphicData>
        </a:graphic>
      </p:graphicFrame>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Analysing the Audience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428523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637120"/>
            <a:ext cx="8147248" cy="5220880"/>
          </a:xfrm>
        </p:spPr>
        <p:txBody>
          <a:bodyPr>
            <a:normAutofit/>
          </a:bodyPr>
          <a:lstStyle/>
          <a:p>
            <a:endParaRPr lang="en-US" sz="1000" dirty="0">
              <a:solidFill>
                <a:schemeClr val="tx1"/>
              </a:solidFill>
              <a:latin typeface="Calibri" pitchFamily="34" charset="0"/>
              <a:cs typeface="Calibri" pitchFamily="34" charset="0"/>
            </a:endParaRPr>
          </a:p>
          <a:p>
            <a:pPr>
              <a:spcBef>
                <a:spcPts val="1200"/>
              </a:spcBef>
            </a:pPr>
            <a:r>
              <a:rPr lang="en-US" sz="2000" dirty="0">
                <a:latin typeface="Century Gothic" panose="020B0502020202020204" pitchFamily="34" charset="0"/>
                <a:cs typeface="Calibri" pitchFamily="34" charset="0"/>
              </a:rPr>
              <a:t>It is important to </a:t>
            </a:r>
            <a:r>
              <a:rPr lang="en-US" sz="2000" b="1" dirty="0">
                <a:latin typeface="Century Gothic" panose="020B0502020202020204" pitchFamily="34" charset="0"/>
                <a:cs typeface="Calibri" pitchFamily="34" charset="0"/>
              </a:rPr>
              <a:t>challenge your assumptions </a:t>
            </a:r>
            <a:r>
              <a:rPr lang="en-US" sz="2000" dirty="0">
                <a:latin typeface="Century Gothic" panose="020B0502020202020204" pitchFamily="34" charset="0"/>
                <a:cs typeface="Calibri" pitchFamily="34" charset="0"/>
              </a:rPr>
              <a:t>and </a:t>
            </a:r>
            <a:r>
              <a:rPr lang="en-US" sz="2000" b="1" dirty="0">
                <a:latin typeface="Century Gothic" panose="020B0502020202020204" pitchFamily="34" charset="0"/>
                <a:cs typeface="Calibri" pitchFamily="34" charset="0"/>
              </a:rPr>
              <a:t>conduct sufficient research </a:t>
            </a:r>
            <a:r>
              <a:rPr lang="en-US" sz="2000" dirty="0">
                <a:latin typeface="Century Gothic" panose="020B0502020202020204" pitchFamily="34" charset="0"/>
                <a:cs typeface="Calibri" pitchFamily="34" charset="0"/>
              </a:rPr>
              <a:t>on your target audience.</a:t>
            </a:r>
          </a:p>
          <a:p>
            <a:pPr>
              <a:spcBef>
                <a:spcPts val="1200"/>
              </a:spcBef>
            </a:pPr>
            <a:r>
              <a:rPr lang="en-US" sz="2000" dirty="0">
                <a:latin typeface="Century Gothic" panose="020B0502020202020204" pitchFamily="34" charset="0"/>
                <a:cs typeface="Calibri" pitchFamily="34" charset="0"/>
              </a:rPr>
              <a:t>While one can make some valid generalizations about the target audience, it is important </a:t>
            </a:r>
            <a:r>
              <a:rPr lang="en-US" sz="2000" b="1" dirty="0">
                <a:latin typeface="Century Gothic" panose="020B0502020202020204" pitchFamily="34" charset="0"/>
                <a:cs typeface="Calibri" pitchFamily="34" charset="0"/>
              </a:rPr>
              <a:t>not to stereotype them</a:t>
            </a:r>
            <a:r>
              <a:rPr lang="en-US" sz="2000" dirty="0">
                <a:latin typeface="Century Gothic" panose="020B0502020202020204" pitchFamily="34" charset="0"/>
                <a:cs typeface="Calibri" pitchFamily="34" charset="0"/>
              </a:rPr>
              <a:t>. For example,</a:t>
            </a:r>
          </a:p>
          <a:p>
            <a:pPr lvl="1">
              <a:spcBef>
                <a:spcPts val="1200"/>
              </a:spcBef>
            </a:pPr>
            <a:r>
              <a:rPr lang="en-US" sz="1800" dirty="0">
                <a:latin typeface="Century Gothic" panose="020B0502020202020204" pitchFamily="34" charset="0"/>
                <a:cs typeface="Calibri" pitchFamily="34" charset="0"/>
              </a:rPr>
              <a:t>Working professionals may tend to have spending power, but one should not assume that all of them prefer to buy luxury branded products.</a:t>
            </a:r>
          </a:p>
          <a:p>
            <a:pPr lvl="1">
              <a:spcBef>
                <a:spcPts val="1200"/>
              </a:spcBef>
            </a:pPr>
            <a:r>
              <a:rPr lang="en-US" sz="1800" dirty="0">
                <a:latin typeface="Century Gothic" panose="020B0502020202020204" pitchFamily="34" charset="0"/>
                <a:cs typeface="Calibri" pitchFamily="34" charset="0"/>
              </a:rPr>
              <a:t>Housewives may not be in the workforce, but we should not assume that all of them are uneducated and prefer only discounted products.</a:t>
            </a:r>
          </a:p>
          <a:p>
            <a:pPr lvl="1">
              <a:spcBef>
                <a:spcPts val="1200"/>
              </a:spcBef>
            </a:pPr>
            <a:r>
              <a:rPr lang="en-US" sz="1800" dirty="0">
                <a:latin typeface="Century Gothic" panose="020B0502020202020204" pitchFamily="34" charset="0"/>
                <a:cs typeface="Calibri" pitchFamily="34" charset="0"/>
              </a:rPr>
              <a:t>Senior citizens are older and may have retired from the workforce, but not all of them are slow or not tech-savvy.</a:t>
            </a:r>
          </a:p>
          <a:p>
            <a:pPr lvl="1">
              <a:spcBef>
                <a:spcPts val="1200"/>
              </a:spcBef>
            </a:pPr>
            <a:endParaRPr lang="en-US" sz="1800" dirty="0">
              <a:solidFill>
                <a:schemeClr val="tx1"/>
              </a:solidFill>
              <a:latin typeface="Century Gothic" panose="020B0502020202020204"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a:p>
            <a:endParaRPr lang="en-US" sz="3000" dirty="0">
              <a:solidFill>
                <a:schemeClr val="tx1"/>
              </a:solidFill>
              <a:latin typeface="Calibri" pitchFamily="34" charset="0"/>
              <a:cs typeface="Calibri" pitchFamily="34" charset="0"/>
            </a:endParaRPr>
          </a:p>
        </p:txBody>
      </p:sp>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Analysing the Audience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98013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8376" y="1600199"/>
            <a:ext cx="8147248" cy="4493096"/>
          </a:xfrm>
        </p:spPr>
        <p:txBody>
          <a:bodyPr>
            <a:normAutofit/>
          </a:bodyPr>
          <a:lstStyle/>
          <a:p>
            <a:endParaRPr lang="en-SG" sz="1000" dirty="0">
              <a:solidFill>
                <a:schemeClr val="tx1"/>
              </a:solidFill>
              <a:latin typeface="Calibri" pitchFamily="34" charset="0"/>
              <a:cs typeface="Calibri" pitchFamily="34" charset="0"/>
            </a:endParaRPr>
          </a:p>
          <a:p>
            <a:pPr>
              <a:spcBef>
                <a:spcPts val="1800"/>
              </a:spcBef>
            </a:pPr>
            <a:r>
              <a:rPr lang="en-SG" sz="2400" dirty="0">
                <a:solidFill>
                  <a:schemeClr val="tx1"/>
                </a:solidFill>
                <a:latin typeface="Century Gothic" panose="020B0502020202020204" pitchFamily="34" charset="0"/>
                <a:cs typeface="Calibri" pitchFamily="34" charset="0"/>
              </a:rPr>
              <a:t>“The </a:t>
            </a:r>
            <a:r>
              <a:rPr lang="en-SG" sz="2400" dirty="0">
                <a:latin typeface="Century Gothic" panose="020B0502020202020204" pitchFamily="34" charset="0"/>
                <a:cs typeface="Calibri" pitchFamily="34" charset="0"/>
              </a:rPr>
              <a:t>general p</a:t>
            </a:r>
            <a:r>
              <a:rPr lang="en-SG" sz="2400" dirty="0">
                <a:solidFill>
                  <a:schemeClr val="tx1"/>
                </a:solidFill>
                <a:latin typeface="Century Gothic" panose="020B0502020202020204" pitchFamily="34" charset="0"/>
                <a:cs typeface="Calibri" pitchFamily="34" charset="0"/>
              </a:rPr>
              <a:t>ublic” </a:t>
            </a:r>
            <a:r>
              <a:rPr lang="en-SG" sz="2400" dirty="0">
                <a:latin typeface="Century Gothic" panose="020B0502020202020204" pitchFamily="34" charset="0"/>
                <a:cs typeface="Calibri" pitchFamily="34" charset="0"/>
              </a:rPr>
              <a:t>cannot be considered a target</a:t>
            </a:r>
            <a:r>
              <a:rPr lang="en-SG" sz="2400" dirty="0">
                <a:solidFill>
                  <a:schemeClr val="tx1"/>
                </a:solidFill>
                <a:latin typeface="Century Gothic" panose="020B0502020202020204" pitchFamily="34" charset="0"/>
                <a:cs typeface="Calibri" pitchFamily="34" charset="0"/>
              </a:rPr>
              <a:t> audience.</a:t>
            </a:r>
          </a:p>
          <a:p>
            <a:pPr>
              <a:spcBef>
                <a:spcPts val="1800"/>
              </a:spcBef>
            </a:pPr>
            <a:r>
              <a:rPr lang="en-SG" sz="2400" dirty="0">
                <a:solidFill>
                  <a:schemeClr val="tx1"/>
                </a:solidFill>
                <a:latin typeface="Century Gothic" panose="020B0502020202020204" pitchFamily="34" charset="0"/>
                <a:cs typeface="Calibri" pitchFamily="34" charset="0"/>
              </a:rPr>
              <a:t>The “general” audience does not exist.</a:t>
            </a:r>
          </a:p>
          <a:p>
            <a:pPr>
              <a:spcBef>
                <a:spcPts val="1800"/>
              </a:spcBef>
            </a:pPr>
            <a:r>
              <a:rPr lang="en-SG" sz="2400" dirty="0">
                <a:solidFill>
                  <a:schemeClr val="tx1"/>
                </a:solidFill>
                <a:latin typeface="Century Gothic" panose="020B0502020202020204" pitchFamily="34" charset="0"/>
                <a:cs typeface="Calibri" pitchFamily="34" charset="0"/>
              </a:rPr>
              <a:t>When communicating to the public, you are actually communicating with </a:t>
            </a:r>
            <a:r>
              <a:rPr lang="en-SG" sz="2400" b="1" dirty="0">
                <a:latin typeface="Century Gothic" panose="020B0502020202020204" pitchFamily="34" charset="0"/>
                <a:cs typeface="Calibri" pitchFamily="34" charset="0"/>
              </a:rPr>
              <a:t>specific</a:t>
            </a:r>
            <a:r>
              <a:rPr lang="en-SG" sz="2400" b="1" dirty="0">
                <a:solidFill>
                  <a:schemeClr val="tx1"/>
                </a:solidFill>
                <a:latin typeface="Century Gothic" panose="020B0502020202020204" pitchFamily="34" charset="0"/>
                <a:cs typeface="Calibri" pitchFamily="34" charset="0"/>
              </a:rPr>
              <a:t> members of the public</a:t>
            </a:r>
            <a:r>
              <a:rPr lang="en-SG" sz="2400" dirty="0">
                <a:latin typeface="Century Gothic" panose="020B0502020202020204" pitchFamily="34" charset="0"/>
                <a:cs typeface="Calibri" pitchFamily="34" charset="0"/>
              </a:rPr>
              <a:t> o</a:t>
            </a:r>
            <a:r>
              <a:rPr lang="en-SG" sz="2400" dirty="0">
                <a:solidFill>
                  <a:schemeClr val="tx1"/>
                </a:solidFill>
                <a:latin typeface="Century Gothic" panose="020B0502020202020204" pitchFamily="34" charset="0"/>
                <a:cs typeface="Calibri" pitchFamily="34" charset="0"/>
              </a:rPr>
              <a:t>r those you hope will become interested.</a:t>
            </a:r>
          </a:p>
          <a:p>
            <a:pPr>
              <a:spcBef>
                <a:spcPts val="1800"/>
              </a:spcBef>
            </a:pPr>
            <a:r>
              <a:rPr lang="en-SG" sz="2400" dirty="0">
                <a:latin typeface="Century Gothic" panose="020B0502020202020204" pitchFamily="34" charset="0"/>
                <a:cs typeface="Calibri" pitchFamily="34" charset="0"/>
              </a:rPr>
              <a:t>Hence your audience should always be a </a:t>
            </a:r>
            <a:r>
              <a:rPr lang="en-SG" sz="2400" b="1" dirty="0">
                <a:latin typeface="Century Gothic" panose="020B0502020202020204" pitchFamily="34" charset="0"/>
                <a:cs typeface="Calibri" pitchFamily="34" charset="0"/>
              </a:rPr>
              <a:t>specific group of people.</a:t>
            </a:r>
            <a:endParaRPr lang="en-US" sz="2400" b="1" dirty="0">
              <a:solidFill>
                <a:schemeClr val="tx1"/>
              </a:solidFill>
              <a:latin typeface="Century Gothic" panose="020B0502020202020204" pitchFamily="34" charset="0"/>
              <a:cs typeface="Calibri" pitchFamily="34" charset="0"/>
            </a:endParaRPr>
          </a:p>
          <a:p>
            <a:pPr>
              <a:spcBef>
                <a:spcPts val="1800"/>
              </a:spcBef>
            </a:pPr>
            <a:endParaRPr lang="en-US" sz="2400" dirty="0">
              <a:solidFill>
                <a:schemeClr val="tx1"/>
              </a:solidFill>
              <a:latin typeface="Century Gothic" panose="020B0502020202020204" pitchFamily="34" charset="0"/>
              <a:cs typeface="Calibri" pitchFamily="34" charset="0"/>
            </a:endParaRPr>
          </a:p>
        </p:txBody>
      </p:sp>
      <p:sp>
        <p:nvSpPr>
          <p:cNvPr id="5"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General Audience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124074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9" y="188640"/>
            <a:ext cx="7495467" cy="924475"/>
          </a:xfrm>
        </p:spPr>
        <p:txBody>
          <a:bodyPr>
            <a:noAutofit/>
          </a:bodyPr>
          <a:lstStyle/>
          <a:p>
            <a:pPr algn="ctr"/>
            <a:r>
              <a:rPr lang="en-US" sz="4500" b="1" dirty="0">
                <a:solidFill>
                  <a:schemeClr val="tx1"/>
                </a:solidFill>
                <a:latin typeface="Calibri" pitchFamily="34" charset="0"/>
                <a:cs typeface="Calibri" pitchFamily="34" charset="0"/>
              </a:rPr>
              <a:t>Communication has </a:t>
            </a:r>
            <a:r>
              <a:rPr lang="en-US" sz="4500" b="1" dirty="0">
                <a:solidFill>
                  <a:srgbClr val="FF0000"/>
                </a:solidFill>
                <a:latin typeface="Calibri" pitchFamily="34" charset="0"/>
                <a:cs typeface="Calibri" pitchFamily="34" charset="0"/>
              </a:rPr>
              <a:t>PURPOSE</a:t>
            </a:r>
            <a:endParaRPr lang="en-SG" sz="4500" b="1" dirty="0">
              <a:solidFill>
                <a:srgbClr val="FF0000"/>
              </a:solidFill>
              <a:latin typeface="Calibri" pitchFamily="34" charset="0"/>
              <a:cs typeface="Calibri" pitchFamily="34" charset="0"/>
            </a:endParaRPr>
          </a:p>
        </p:txBody>
      </p:sp>
      <p:grpSp>
        <p:nvGrpSpPr>
          <p:cNvPr id="6" name="Group 5"/>
          <p:cNvGrpSpPr/>
          <p:nvPr/>
        </p:nvGrpSpPr>
        <p:grpSpPr>
          <a:xfrm>
            <a:off x="307066" y="2024757"/>
            <a:ext cx="8743717" cy="4423592"/>
            <a:chOff x="179512" y="1412776"/>
            <a:chExt cx="8743717" cy="4423592"/>
          </a:xfrm>
        </p:grpSpPr>
        <p:grpSp>
          <p:nvGrpSpPr>
            <p:cNvPr id="5" name="Group 4"/>
            <p:cNvGrpSpPr/>
            <p:nvPr/>
          </p:nvGrpSpPr>
          <p:grpSpPr>
            <a:xfrm>
              <a:off x="179512" y="1412776"/>
              <a:ext cx="8743717" cy="4423592"/>
              <a:chOff x="72008" y="1412776"/>
              <a:chExt cx="8743717" cy="4423592"/>
            </a:xfrm>
          </p:grpSpPr>
          <p:pic>
            <p:nvPicPr>
              <p:cNvPr id="3" name="Picture 2" descr="https://encrypted-tbn3.google.com/images?q=tbn:ANd9GcTrnsbEawyAklgTIpKzqexfTH9zHGQxZYoUD_YcXr1qsc2iyQ4"/>
              <p:cNvPicPr>
                <a:picLocks noChangeAspect="1" noChangeArrowheads="1"/>
              </p:cNvPicPr>
              <p:nvPr/>
            </p:nvPicPr>
            <p:blipFill rotWithShape="1">
              <a:blip r:embed="rId2"/>
              <a:srcRect l="4538" t="8576" r="47731"/>
              <a:stretch/>
            </p:blipFill>
            <p:spPr bwMode="auto">
              <a:xfrm>
                <a:off x="1200150"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2"/>
              <a:srcRect l="54620" t="8576" r="4965" b="7766"/>
              <a:stretch/>
            </p:blipFill>
            <p:spPr bwMode="auto">
              <a:xfrm>
                <a:off x="6300192"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008" y="2673003"/>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8" name="TextBox 7"/>
              <p:cNvSpPr txBox="1"/>
              <p:nvPr/>
            </p:nvSpPr>
            <p:spPr>
              <a:xfrm>
                <a:off x="7560840" y="2673003"/>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
            <p:nvSpPr>
              <p:cNvPr id="13" name="Cloud Callout 12"/>
              <p:cNvSpPr/>
              <p:nvPr/>
            </p:nvSpPr>
            <p:spPr bwMode="auto">
              <a:xfrm>
                <a:off x="138286" y="4318838"/>
                <a:ext cx="2123728" cy="1405503"/>
              </a:xfrm>
              <a:prstGeom prst="cloudCallout">
                <a:avLst>
                  <a:gd name="adj1" fmla="val 16489"/>
                  <a:gd name="adj2" fmla="val -90595"/>
                </a:avLst>
              </a:prstGeom>
              <a:solidFill>
                <a:schemeClr val="bg2">
                  <a:lumMod val="25000"/>
                </a:schemeClr>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dirty="0">
                    <a:solidFill>
                      <a:srgbClr val="FFFFFF"/>
                    </a:solidFill>
                    <a:latin typeface="Century Gothic" panose="020B0502020202020204" pitchFamily="34" charset="0"/>
                    <a:cs typeface="Calibri" pitchFamily="34" charset="0"/>
                  </a:rPr>
                  <a:t>I NEED TO </a:t>
                </a:r>
                <a:r>
                  <a:rPr lang="en-US" b="1" dirty="0">
                    <a:solidFill>
                      <a:srgbClr val="FFFF00"/>
                    </a:solidFill>
                    <a:latin typeface="Century Gothic" panose="020B0502020202020204" pitchFamily="34" charset="0"/>
                    <a:cs typeface="Calibri" pitchFamily="34" charset="0"/>
                  </a:rPr>
                  <a:t>PERSUADE</a:t>
                </a:r>
                <a:r>
                  <a:rPr lang="en-US" dirty="0">
                    <a:solidFill>
                      <a:srgbClr val="FFFFFF"/>
                    </a:solidFill>
                    <a:latin typeface="Century Gothic" panose="020B0502020202020204" pitchFamily="34" charset="0"/>
                    <a:cs typeface="Calibri" pitchFamily="34" charset="0"/>
                  </a:rPr>
                  <a:t> HIM TO…</a:t>
                </a:r>
                <a:endParaRPr lang="en-SG" dirty="0">
                  <a:solidFill>
                    <a:srgbClr val="FFFFFF"/>
                  </a:solidFill>
                  <a:latin typeface="Century Gothic" panose="020B0502020202020204" pitchFamily="34" charset="0"/>
                  <a:cs typeface="Calibri" pitchFamily="34" charset="0"/>
                </a:endParaRPr>
              </a:p>
            </p:txBody>
          </p:sp>
          <p:sp>
            <p:nvSpPr>
              <p:cNvPr id="14" name="Cloud Callout 13"/>
              <p:cNvSpPr/>
              <p:nvPr/>
            </p:nvSpPr>
            <p:spPr bwMode="auto">
              <a:xfrm>
                <a:off x="6569190" y="4206809"/>
                <a:ext cx="2246535" cy="1629559"/>
              </a:xfrm>
              <a:prstGeom prst="cloudCallout">
                <a:avLst>
                  <a:gd name="adj1" fmla="val -24636"/>
                  <a:gd name="adj2" fmla="val -75177"/>
                </a:avLst>
              </a:prstGeom>
              <a:solidFill>
                <a:schemeClr val="bg2">
                  <a:lumMod val="25000"/>
                </a:schemeClr>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SG" dirty="0">
                    <a:solidFill>
                      <a:schemeClr val="bg1"/>
                    </a:solidFill>
                    <a:latin typeface="Century Gothic" panose="020B0502020202020204" pitchFamily="34" charset="0"/>
                    <a:cs typeface="Calibri" pitchFamily="34" charset="0"/>
                  </a:rPr>
                  <a:t>MAYBE I SHOULD  DO WHAT HE SAYS</a:t>
                </a:r>
              </a:p>
            </p:txBody>
          </p:sp>
          <p:sp>
            <p:nvSpPr>
              <p:cNvPr id="17" name="Curved Down Arrow 16"/>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8" name="Curved Down Arrow 17"/>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9" name="TextBox 18"/>
              <p:cNvSpPr txBox="1"/>
              <p:nvPr/>
            </p:nvSpPr>
            <p:spPr>
              <a:xfrm>
                <a:off x="3761656" y="1534289"/>
                <a:ext cx="1548680"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grpSp>
        <p:sp>
          <p:nvSpPr>
            <p:cNvPr id="20" name="TextBox 19"/>
            <p:cNvSpPr txBox="1"/>
            <p:nvPr/>
          </p:nvSpPr>
          <p:spPr>
            <a:xfrm>
              <a:off x="3869160" y="4054568"/>
              <a:ext cx="1548680"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grpSp>
      <p:sp>
        <p:nvSpPr>
          <p:cNvPr id="16" name="Title 1"/>
          <p:cNvSpPr txBox="1">
            <a:spLocks/>
          </p:cNvSpPr>
          <p:nvPr/>
        </p:nvSpPr>
        <p:spPr>
          <a:xfrm>
            <a:off x="0" y="332656"/>
            <a:ext cx="9144000" cy="1267543"/>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Communication has a </a:t>
            </a:r>
            <a:r>
              <a:rPr lang="en-US" sz="4000" b="1" u="sng" dirty="0">
                <a:solidFill>
                  <a:srgbClr val="FFFF00"/>
                </a:solidFill>
                <a:latin typeface="Century Gothic" panose="020B0502020202020204" pitchFamily="34" charset="0"/>
                <a:cs typeface="Calibri" pitchFamily="34" charset="0"/>
              </a:rPr>
              <a:t>PURPOSE</a:t>
            </a:r>
            <a:endParaRPr lang="en-SG" sz="4000" b="1" u="sng" dirty="0">
              <a:solidFill>
                <a:srgbClr val="FFFF00"/>
              </a:solidFill>
              <a:latin typeface="Century Gothic" panose="020B0502020202020204" pitchFamily="34" charset="0"/>
              <a:cs typeface="Calibri" pitchFamily="34" charset="0"/>
            </a:endParaRPr>
          </a:p>
        </p:txBody>
      </p:sp>
      <p:sp>
        <p:nvSpPr>
          <p:cNvPr id="21" name="TextBox 20"/>
          <p:cNvSpPr txBox="1"/>
          <p:nvPr/>
        </p:nvSpPr>
        <p:spPr>
          <a:xfrm>
            <a:off x="629308" y="6336322"/>
            <a:ext cx="1548680" cy="477054"/>
          </a:xfrm>
          <a:prstGeom prst="rect">
            <a:avLst/>
          </a:prstGeom>
          <a:noFill/>
        </p:spPr>
        <p:txBody>
          <a:bodyPr wrap="square" rtlCol="0">
            <a:spAutoFit/>
          </a:bodyPr>
          <a:lstStyle/>
          <a:p>
            <a:pPr algn="ctr"/>
            <a:r>
              <a:rPr lang="en-US" sz="2500" b="1" dirty="0">
                <a:solidFill>
                  <a:srgbClr val="FF0000"/>
                </a:solidFill>
                <a:latin typeface="Calibri" pitchFamily="34" charset="0"/>
                <a:cs typeface="Calibri" pitchFamily="34" charset="0"/>
              </a:rPr>
              <a:t>PURPOSE</a:t>
            </a:r>
            <a:endParaRPr lang="en-SG" sz="2500" b="1"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339581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68760"/>
            <a:ext cx="8640960" cy="5589240"/>
          </a:xfrm>
        </p:spPr>
        <p:txBody>
          <a:bodyPr>
            <a:normAutofit fontScale="92500" lnSpcReduction="20000"/>
          </a:bodyPr>
          <a:lstStyle/>
          <a:p>
            <a:pPr>
              <a:lnSpc>
                <a:spcPct val="120000"/>
              </a:lnSpc>
              <a:spcBef>
                <a:spcPts val="0"/>
              </a:spcBef>
            </a:pPr>
            <a:endParaRPr lang="en-SG" sz="1000" dirty="0">
              <a:solidFill>
                <a:schemeClr val="tx1"/>
              </a:solidFill>
              <a:latin typeface="Calibri" pitchFamily="34" charset="0"/>
              <a:cs typeface="Calibri" pitchFamily="34" charset="0"/>
            </a:endParaRPr>
          </a:p>
          <a:p>
            <a:pPr>
              <a:lnSpc>
                <a:spcPct val="120000"/>
              </a:lnSpc>
              <a:spcBef>
                <a:spcPts val="0"/>
              </a:spcBef>
            </a:pPr>
            <a:r>
              <a:rPr lang="en-SG" sz="2000" dirty="0">
                <a:solidFill>
                  <a:schemeClr val="tx1"/>
                </a:solidFill>
                <a:latin typeface="Century Gothic" panose="020B0502020202020204" pitchFamily="34" charset="0"/>
                <a:cs typeface="Calibri" pitchFamily="34" charset="0"/>
              </a:rPr>
              <a:t>Why is this communication important?</a:t>
            </a:r>
          </a:p>
          <a:p>
            <a:pPr>
              <a:lnSpc>
                <a:spcPct val="120000"/>
              </a:lnSpc>
              <a:spcBef>
                <a:spcPts val="0"/>
              </a:spcBef>
            </a:pPr>
            <a:r>
              <a:rPr lang="en-SG" sz="2000" dirty="0">
                <a:solidFill>
                  <a:schemeClr val="tx1"/>
                </a:solidFill>
                <a:latin typeface="Century Gothic" panose="020B0502020202020204" pitchFamily="34" charset="0"/>
                <a:cs typeface="Calibri" pitchFamily="34" charset="0"/>
              </a:rPr>
              <a:t>Why is it needed?</a:t>
            </a:r>
          </a:p>
          <a:p>
            <a:pPr>
              <a:lnSpc>
                <a:spcPct val="120000"/>
              </a:lnSpc>
              <a:spcBef>
                <a:spcPts val="0"/>
              </a:spcBef>
            </a:pPr>
            <a:r>
              <a:rPr lang="en-SG" sz="2000" dirty="0">
                <a:solidFill>
                  <a:schemeClr val="tx1"/>
                </a:solidFill>
                <a:latin typeface="Century Gothic" panose="020B0502020202020204" pitchFamily="34" charset="0"/>
                <a:cs typeface="Calibri" pitchFamily="34" charset="0"/>
              </a:rPr>
              <a:t>What will users do with this information?</a:t>
            </a:r>
          </a:p>
          <a:p>
            <a:pPr>
              <a:lnSpc>
                <a:spcPct val="120000"/>
              </a:lnSpc>
              <a:spcBef>
                <a:spcPts val="0"/>
              </a:spcBef>
            </a:pPr>
            <a:endParaRPr lang="en-SG" sz="2000" dirty="0">
              <a:latin typeface="Century Gothic" panose="020B0502020202020204" pitchFamily="34" charset="0"/>
              <a:cs typeface="Calibri" pitchFamily="34" charset="0"/>
            </a:endParaRPr>
          </a:p>
          <a:p>
            <a:pPr marL="0" indent="0">
              <a:lnSpc>
                <a:spcPct val="120000"/>
              </a:lnSpc>
              <a:spcBef>
                <a:spcPts val="0"/>
              </a:spcBef>
              <a:buNone/>
            </a:pPr>
            <a:r>
              <a:rPr lang="en-SG" sz="2000" dirty="0">
                <a:latin typeface="Century Gothic" panose="020B0502020202020204" pitchFamily="34" charset="0"/>
                <a:cs typeface="Calibri" pitchFamily="34" charset="0"/>
              </a:rPr>
              <a:t>For a message to be effective, you should know exactly </a:t>
            </a:r>
            <a:r>
              <a:rPr lang="en-SG" sz="2000" b="1" dirty="0">
                <a:latin typeface="Century Gothic" panose="020B0502020202020204" pitchFamily="34" charset="0"/>
                <a:cs typeface="Calibri" pitchFamily="34" charset="0"/>
              </a:rPr>
              <a:t>why</a:t>
            </a:r>
            <a:r>
              <a:rPr lang="en-SG" sz="2000" dirty="0">
                <a:latin typeface="Century Gothic" panose="020B0502020202020204" pitchFamily="34" charset="0"/>
                <a:cs typeface="Calibri" pitchFamily="34" charset="0"/>
              </a:rPr>
              <a:t> you plan to send it.</a:t>
            </a:r>
            <a:endParaRPr lang="en-SG" sz="2000" dirty="0">
              <a:solidFill>
                <a:schemeClr val="tx1"/>
              </a:solidFill>
              <a:latin typeface="Century Gothic" panose="020B0502020202020204" pitchFamily="34" charset="0"/>
              <a:cs typeface="Calibri" pitchFamily="34" charset="0"/>
            </a:endParaRPr>
          </a:p>
          <a:p>
            <a:pPr>
              <a:lnSpc>
                <a:spcPct val="120000"/>
              </a:lnSpc>
              <a:spcBef>
                <a:spcPts val="0"/>
              </a:spcBef>
            </a:pPr>
            <a:endParaRPr lang="en-SG" sz="2000" dirty="0">
              <a:solidFill>
                <a:schemeClr val="tx1"/>
              </a:solidFill>
              <a:latin typeface="Century Gothic" panose="020B0502020202020204" pitchFamily="34" charset="0"/>
              <a:cs typeface="Calibri" pitchFamily="34" charset="0"/>
            </a:endParaRPr>
          </a:p>
          <a:p>
            <a:pPr marL="0" indent="0">
              <a:lnSpc>
                <a:spcPct val="120000"/>
              </a:lnSpc>
              <a:spcBef>
                <a:spcPts val="0"/>
              </a:spcBef>
              <a:buNone/>
            </a:pPr>
            <a:r>
              <a:rPr lang="en-US" sz="2000" b="1" dirty="0">
                <a:latin typeface="Century Gothic" panose="020B0502020202020204" pitchFamily="34" charset="0"/>
                <a:cs typeface="Calibri" pitchFamily="34" charset="0"/>
              </a:rPr>
              <a:t>The Main P</a:t>
            </a:r>
            <a:r>
              <a:rPr lang="en-US" sz="2000" b="1" dirty="0">
                <a:solidFill>
                  <a:schemeClr val="tx1"/>
                </a:solidFill>
                <a:latin typeface="Century Gothic" panose="020B0502020202020204" pitchFamily="34" charset="0"/>
                <a:cs typeface="Calibri" pitchFamily="34" charset="0"/>
              </a:rPr>
              <a:t>urposes of Communication:</a:t>
            </a:r>
          </a:p>
          <a:p>
            <a:pPr marL="414338" lvl="1" indent="-342900">
              <a:lnSpc>
                <a:spcPct val="120000"/>
              </a:lnSpc>
              <a:spcBef>
                <a:spcPts val="600"/>
              </a:spcBef>
              <a:buFont typeface="Arial" panose="020B0604020202020204" pitchFamily="34" charset="0"/>
              <a:buChar char="•"/>
            </a:pPr>
            <a:r>
              <a:rPr lang="en-SG" sz="2000" b="1" dirty="0">
                <a:latin typeface="Century Gothic" panose="020B0502020202020204" pitchFamily="34" charset="0"/>
                <a:cs typeface="Calibri" pitchFamily="34" charset="0"/>
              </a:rPr>
              <a:t>Inform:</a:t>
            </a:r>
            <a:r>
              <a:rPr lang="en-SG" sz="2000" dirty="0">
                <a:latin typeface="Century Gothic" panose="020B0502020202020204" pitchFamily="34" charset="0"/>
                <a:cs typeface="Calibri" pitchFamily="34" charset="0"/>
              </a:rPr>
              <a:t> To convey important facts or information</a:t>
            </a:r>
          </a:p>
          <a:p>
            <a:pPr marL="414338" lvl="1" indent="-342900">
              <a:lnSpc>
                <a:spcPct val="120000"/>
              </a:lnSpc>
              <a:spcBef>
                <a:spcPts val="0"/>
              </a:spcBef>
              <a:buFont typeface="Arial" panose="020B0604020202020204" pitchFamily="34" charset="0"/>
              <a:buChar char="•"/>
            </a:pPr>
            <a:r>
              <a:rPr lang="en-SG" sz="2000" b="1" dirty="0">
                <a:latin typeface="Century Gothic" panose="020B0502020202020204" pitchFamily="34" charset="0"/>
                <a:cs typeface="Calibri" pitchFamily="34" charset="0"/>
              </a:rPr>
              <a:t>Persuade: </a:t>
            </a:r>
            <a:r>
              <a:rPr lang="en-SG" sz="2000" dirty="0">
                <a:latin typeface="Century Gothic" panose="020B0502020202020204" pitchFamily="34" charset="0"/>
                <a:cs typeface="Calibri" pitchFamily="34" charset="0"/>
              </a:rPr>
              <a:t>To persuade the receiver to accept or reject certain conditions or actions</a:t>
            </a:r>
          </a:p>
          <a:p>
            <a:pPr marL="414338" lvl="1" indent="-342900">
              <a:lnSpc>
                <a:spcPct val="120000"/>
              </a:lnSpc>
              <a:spcBef>
                <a:spcPts val="0"/>
              </a:spcBef>
              <a:buFont typeface="Arial" panose="020B0604020202020204" pitchFamily="34" charset="0"/>
              <a:buChar char="•"/>
            </a:pPr>
            <a:r>
              <a:rPr lang="en-SG" sz="2000" b="1" dirty="0">
                <a:latin typeface="Century Gothic" panose="020B0502020202020204" pitchFamily="34" charset="0"/>
                <a:cs typeface="Calibri" pitchFamily="34" charset="0"/>
              </a:rPr>
              <a:t>Entertain: </a:t>
            </a:r>
            <a:r>
              <a:rPr lang="en-SG" sz="2000" dirty="0">
                <a:latin typeface="Century Gothic" panose="020B0502020202020204" pitchFamily="34" charset="0"/>
                <a:cs typeface="Calibri" pitchFamily="34" charset="0"/>
              </a:rPr>
              <a:t>To entertain the receiver</a:t>
            </a:r>
          </a:p>
          <a:p>
            <a:pPr marL="414338" lvl="1" indent="-342900">
              <a:lnSpc>
                <a:spcPct val="120000"/>
              </a:lnSpc>
              <a:spcBef>
                <a:spcPts val="0"/>
              </a:spcBef>
              <a:buFont typeface="Arial" panose="020B0604020202020204" pitchFamily="34" charset="0"/>
              <a:buChar char="•"/>
            </a:pPr>
            <a:r>
              <a:rPr lang="en-SG" sz="2000" b="1" dirty="0">
                <a:latin typeface="Century Gothic" panose="020B0502020202020204" pitchFamily="34" charset="0"/>
                <a:cs typeface="Calibri" pitchFamily="34" charset="0"/>
              </a:rPr>
              <a:t>Motivate: </a:t>
            </a:r>
            <a:r>
              <a:rPr lang="en-SG" sz="2000" dirty="0">
                <a:latin typeface="Century Gothic" panose="020B0502020202020204" pitchFamily="34" charset="0"/>
                <a:cs typeface="Calibri" pitchFamily="34" charset="0"/>
              </a:rPr>
              <a:t>To motivate the receiver to act in a specific way</a:t>
            </a:r>
            <a:endParaRPr lang="en-SG" sz="2000" b="1" dirty="0">
              <a:latin typeface="Century Gothic" panose="020B0502020202020204" pitchFamily="34" charset="0"/>
              <a:cs typeface="Calibri" pitchFamily="34" charset="0"/>
            </a:endParaRPr>
          </a:p>
          <a:p>
            <a:pPr marL="414338" lvl="1" indent="-342900">
              <a:lnSpc>
                <a:spcPct val="120000"/>
              </a:lnSpc>
              <a:spcBef>
                <a:spcPts val="0"/>
              </a:spcBef>
              <a:buFont typeface="Arial" panose="020B0604020202020204" pitchFamily="34" charset="0"/>
              <a:buChar char="•"/>
            </a:pPr>
            <a:r>
              <a:rPr lang="en-SG" sz="2000" b="1" dirty="0">
                <a:latin typeface="Century Gothic" panose="020B0502020202020204" pitchFamily="34" charset="0"/>
                <a:cs typeface="Calibri" pitchFamily="34" charset="0"/>
              </a:rPr>
              <a:t>Stimulate: </a:t>
            </a:r>
            <a:r>
              <a:rPr lang="en-SG" sz="2000" dirty="0">
                <a:latin typeface="Century Gothic" panose="020B0502020202020204" pitchFamily="34" charset="0"/>
                <a:cs typeface="Calibri" pitchFamily="34" charset="0"/>
              </a:rPr>
              <a:t>To stimulate discussion about a particular issue</a:t>
            </a:r>
            <a:endParaRPr lang="en-SG" sz="2000" b="1" dirty="0">
              <a:latin typeface="Century Gothic" panose="020B0502020202020204" pitchFamily="34" charset="0"/>
              <a:cs typeface="Calibri" pitchFamily="34" charset="0"/>
            </a:endParaRPr>
          </a:p>
          <a:p>
            <a:pPr marL="414338" lvl="1" indent="-342900">
              <a:lnSpc>
                <a:spcPct val="120000"/>
              </a:lnSpc>
              <a:spcBef>
                <a:spcPts val="0"/>
              </a:spcBef>
              <a:buFont typeface="Arial" panose="020B0604020202020204" pitchFamily="34" charset="0"/>
              <a:buChar char="•"/>
            </a:pPr>
            <a:endParaRPr lang="en-SG" sz="2000" dirty="0">
              <a:latin typeface="Century Gothic" panose="020B0502020202020204" pitchFamily="34" charset="0"/>
              <a:cs typeface="Calibri" pitchFamily="34" charset="0"/>
            </a:endParaRPr>
          </a:p>
          <a:p>
            <a:pPr marL="71438" lvl="1" indent="0">
              <a:lnSpc>
                <a:spcPct val="120000"/>
              </a:lnSpc>
              <a:spcBef>
                <a:spcPts val="0"/>
              </a:spcBef>
              <a:buNone/>
            </a:pPr>
            <a:r>
              <a:rPr lang="en-SG" sz="2000" dirty="0">
                <a:latin typeface="Century Gothic" panose="020B0502020202020204" pitchFamily="34" charset="0"/>
                <a:cs typeface="Calibri" pitchFamily="34" charset="0"/>
              </a:rPr>
              <a:t>Communication can also have other purposes such as to </a:t>
            </a:r>
            <a:r>
              <a:rPr lang="en-SG" sz="2000" b="1" dirty="0">
                <a:latin typeface="Century Gothic" panose="020B0502020202020204" pitchFamily="34" charset="0"/>
                <a:cs typeface="Calibri" pitchFamily="34" charset="0"/>
              </a:rPr>
              <a:t>instruct, warn, greet</a:t>
            </a:r>
            <a:r>
              <a:rPr lang="en-SG" sz="2000" dirty="0">
                <a:latin typeface="Century Gothic" panose="020B0502020202020204" pitchFamily="34" charset="0"/>
                <a:cs typeface="Calibri" pitchFamily="34" charset="0"/>
              </a:rPr>
              <a:t>, or </a:t>
            </a:r>
            <a:r>
              <a:rPr lang="en-SG" sz="2000" b="1" dirty="0">
                <a:latin typeface="Century Gothic" panose="020B0502020202020204" pitchFamily="34" charset="0"/>
                <a:cs typeface="Calibri" pitchFamily="34" charset="0"/>
              </a:rPr>
              <a:t>request information</a:t>
            </a:r>
            <a:r>
              <a:rPr lang="en-SG" sz="2000" dirty="0">
                <a:latin typeface="Century Gothic" panose="020B0502020202020204" pitchFamily="34" charset="0"/>
                <a:cs typeface="Calibri" pitchFamily="34" charset="0"/>
              </a:rPr>
              <a:t>. </a:t>
            </a:r>
          </a:p>
          <a:p>
            <a:pPr marL="71438" lvl="1" indent="0">
              <a:lnSpc>
                <a:spcPct val="120000"/>
              </a:lnSpc>
              <a:spcBef>
                <a:spcPts val="0"/>
              </a:spcBef>
              <a:buNone/>
            </a:pPr>
            <a:endParaRPr lang="en-US" sz="2000" dirty="0">
              <a:solidFill>
                <a:schemeClr val="tx1"/>
              </a:solidFill>
              <a:latin typeface="Century Gothic" panose="020B0502020202020204" pitchFamily="34" charset="0"/>
              <a:cs typeface="Calibri" pitchFamily="34" charset="0"/>
            </a:endParaRPr>
          </a:p>
        </p:txBody>
      </p:sp>
      <p:sp>
        <p:nvSpPr>
          <p:cNvPr id="4" name="Title 1"/>
          <p:cNvSpPr txBox="1">
            <a:spLocks/>
          </p:cNvSpPr>
          <p:nvPr/>
        </p:nvSpPr>
        <p:spPr>
          <a:xfrm>
            <a:off x="0" y="188640"/>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Analysing the Purpose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56684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5790" y="2096765"/>
            <a:ext cx="8803617" cy="4761235"/>
            <a:chOff x="245790" y="1412776"/>
            <a:chExt cx="8803617" cy="4761235"/>
          </a:xfrm>
        </p:grpSpPr>
        <p:grpSp>
          <p:nvGrpSpPr>
            <p:cNvPr id="5" name="Group 4"/>
            <p:cNvGrpSpPr/>
            <p:nvPr/>
          </p:nvGrpSpPr>
          <p:grpSpPr>
            <a:xfrm>
              <a:off x="245790" y="1412776"/>
              <a:ext cx="8803617" cy="4761235"/>
              <a:chOff x="138286" y="1412776"/>
              <a:chExt cx="8803617" cy="4761235"/>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200150"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300192"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Cloud Callout 12"/>
              <p:cNvSpPr/>
              <p:nvPr/>
            </p:nvSpPr>
            <p:spPr bwMode="auto">
              <a:xfrm>
                <a:off x="138286" y="4401106"/>
                <a:ext cx="2123728" cy="1287909"/>
              </a:xfrm>
              <a:prstGeom prst="cloudCallout">
                <a:avLst>
                  <a:gd name="adj1" fmla="val 16489"/>
                  <a:gd name="adj2" fmla="val -90595"/>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dirty="0">
                    <a:solidFill>
                      <a:srgbClr val="FFFFFF"/>
                    </a:solidFill>
                    <a:latin typeface="Calibri" pitchFamily="34" charset="0"/>
                    <a:cs typeface="Calibri" pitchFamily="34" charset="0"/>
                  </a:rPr>
                  <a:t>FIRST….</a:t>
                </a:r>
              </a:p>
              <a:p>
                <a:pPr algn="ctr"/>
                <a:r>
                  <a:rPr lang="en-US" dirty="0">
                    <a:solidFill>
                      <a:srgbClr val="FFFFFF"/>
                    </a:solidFill>
                    <a:latin typeface="Calibri" pitchFamily="34" charset="0"/>
                    <a:cs typeface="Calibri" pitchFamily="34" charset="0"/>
                  </a:rPr>
                  <a:t>THEN….</a:t>
                </a:r>
              </a:p>
              <a:p>
                <a:pPr algn="ctr"/>
                <a:r>
                  <a:rPr lang="en-US" dirty="0">
                    <a:solidFill>
                      <a:srgbClr val="FFFFFF"/>
                    </a:solidFill>
                    <a:latin typeface="Calibri" pitchFamily="34" charset="0"/>
                    <a:cs typeface="Calibri" pitchFamily="34" charset="0"/>
                  </a:rPr>
                  <a:t>FINALLY….</a:t>
                </a:r>
                <a:endParaRPr lang="en-SG" dirty="0">
                  <a:solidFill>
                    <a:srgbClr val="FFFFFF"/>
                  </a:solidFill>
                  <a:latin typeface="Calibri" pitchFamily="34" charset="0"/>
                  <a:cs typeface="Calibri" pitchFamily="34" charset="0"/>
                </a:endParaRPr>
              </a:p>
            </p:txBody>
          </p:sp>
          <p:sp>
            <p:nvSpPr>
              <p:cNvPr id="14" name="Cloud Callout 13"/>
              <p:cNvSpPr/>
              <p:nvPr/>
            </p:nvSpPr>
            <p:spPr bwMode="auto">
              <a:xfrm>
                <a:off x="6317433" y="4293095"/>
                <a:ext cx="2624470" cy="1503933"/>
              </a:xfrm>
              <a:prstGeom prst="cloudCallout">
                <a:avLst>
                  <a:gd name="adj1" fmla="val -24636"/>
                  <a:gd name="adj2" fmla="val -75177"/>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lang="en-SG" dirty="0">
                    <a:solidFill>
                      <a:prstClr val="white"/>
                    </a:solidFill>
                    <a:latin typeface="Calibri" pitchFamily="34" charset="0"/>
                    <a:cs typeface="Calibri" pitchFamily="34" charset="0"/>
                  </a:rPr>
                  <a:t>I UNDERSTAND WHAT YOU ARE SAYING</a:t>
                </a:r>
              </a:p>
            </p:txBody>
          </p:sp>
          <p:sp>
            <p:nvSpPr>
              <p:cNvPr id="17" name="Curved Down Arrow 16"/>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black"/>
                  </a:solidFill>
                  <a:latin typeface="Calibri" pitchFamily="34" charset="0"/>
                  <a:cs typeface="Calibri" pitchFamily="34" charset="0"/>
                </a:endParaRPr>
              </a:p>
            </p:txBody>
          </p:sp>
          <p:sp>
            <p:nvSpPr>
              <p:cNvPr id="18" name="Curved Down Arrow 17"/>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black"/>
                  </a:solidFill>
                  <a:latin typeface="Calibri" pitchFamily="34" charset="0"/>
                  <a:cs typeface="Calibri" pitchFamily="34" charset="0"/>
                </a:endParaRPr>
              </a:p>
            </p:txBody>
          </p:sp>
          <p:sp>
            <p:nvSpPr>
              <p:cNvPr id="9" name="TextBox 8"/>
              <p:cNvSpPr txBox="1"/>
              <p:nvPr/>
            </p:nvSpPr>
            <p:spPr>
              <a:xfrm>
                <a:off x="216024" y="5650791"/>
                <a:ext cx="2204471" cy="523220"/>
              </a:xfrm>
              <a:prstGeom prst="rect">
                <a:avLst/>
              </a:prstGeom>
              <a:noFill/>
            </p:spPr>
            <p:txBody>
              <a:bodyPr wrap="square" rtlCol="0">
                <a:spAutoFit/>
              </a:bodyPr>
              <a:lstStyle/>
              <a:p>
                <a:r>
                  <a:rPr lang="en-US" sz="2800" b="1" dirty="0">
                    <a:solidFill>
                      <a:srgbClr val="FF0000"/>
                    </a:solidFill>
                    <a:latin typeface="Calibri" pitchFamily="34" charset="0"/>
                    <a:cs typeface="Calibri" pitchFamily="34" charset="0"/>
                  </a:rPr>
                  <a:t>STRUCTURE</a:t>
                </a:r>
                <a:endParaRPr lang="en-SG" b="1" dirty="0">
                  <a:solidFill>
                    <a:srgbClr val="FF0000"/>
                  </a:solidFill>
                  <a:latin typeface="Calibri" pitchFamily="34" charset="0"/>
                  <a:cs typeface="Calibri" pitchFamily="34" charset="0"/>
                </a:endParaRPr>
              </a:p>
            </p:txBody>
          </p:sp>
          <p:sp>
            <p:nvSpPr>
              <p:cNvPr id="19" name="TextBox 18"/>
              <p:cNvSpPr txBox="1"/>
              <p:nvPr/>
            </p:nvSpPr>
            <p:spPr>
              <a:xfrm>
                <a:off x="3761656" y="1534289"/>
                <a:ext cx="1548680" cy="477054"/>
              </a:xfrm>
              <a:prstGeom prst="rect">
                <a:avLst/>
              </a:prstGeom>
              <a:noFill/>
            </p:spPr>
            <p:txBody>
              <a:bodyPr wrap="square" rtlCol="0">
                <a:spAutoFit/>
              </a:bodyPr>
              <a:lstStyle/>
              <a:p>
                <a:pPr algn="ctr"/>
                <a:r>
                  <a:rPr lang="en-US" sz="2500" b="1" dirty="0">
                    <a:solidFill>
                      <a:prstClr val="white"/>
                    </a:solidFill>
                    <a:latin typeface="Calibri" pitchFamily="34" charset="0"/>
                    <a:cs typeface="Calibri" pitchFamily="34" charset="0"/>
                  </a:rPr>
                  <a:t>MESSAGE</a:t>
                </a:r>
                <a:endParaRPr lang="en-SG" sz="2500" b="1" dirty="0">
                  <a:solidFill>
                    <a:prstClr val="white"/>
                  </a:solidFill>
                  <a:latin typeface="Calibri" pitchFamily="34" charset="0"/>
                  <a:cs typeface="Calibri" pitchFamily="34" charset="0"/>
                </a:endParaRPr>
              </a:p>
            </p:txBody>
          </p:sp>
        </p:grpSp>
        <p:sp>
          <p:nvSpPr>
            <p:cNvPr id="20" name="TextBox 19"/>
            <p:cNvSpPr txBox="1"/>
            <p:nvPr/>
          </p:nvSpPr>
          <p:spPr>
            <a:xfrm>
              <a:off x="3869160" y="4054568"/>
              <a:ext cx="1548680" cy="477054"/>
            </a:xfrm>
            <a:prstGeom prst="rect">
              <a:avLst/>
            </a:prstGeom>
            <a:noFill/>
          </p:spPr>
          <p:txBody>
            <a:bodyPr wrap="square" rtlCol="0">
              <a:spAutoFit/>
            </a:bodyPr>
            <a:lstStyle/>
            <a:p>
              <a:pPr algn="ctr"/>
              <a:r>
                <a:rPr lang="en-US" sz="2500" b="1" dirty="0">
                  <a:solidFill>
                    <a:prstClr val="white"/>
                  </a:solidFill>
                  <a:latin typeface="Calibri" pitchFamily="34" charset="0"/>
                  <a:cs typeface="Calibri" pitchFamily="34" charset="0"/>
                </a:rPr>
                <a:t>FEEDBACK</a:t>
              </a:r>
              <a:endParaRPr lang="en-SG" sz="2500" b="1" dirty="0">
                <a:solidFill>
                  <a:prstClr val="white"/>
                </a:solidFill>
                <a:latin typeface="Calibri" pitchFamily="34" charset="0"/>
                <a:cs typeface="Calibri" pitchFamily="34" charset="0"/>
              </a:endParaRPr>
            </a:p>
          </p:txBody>
        </p:sp>
      </p:grpSp>
      <p:sp>
        <p:nvSpPr>
          <p:cNvPr id="21" name="Title 1"/>
          <p:cNvSpPr txBox="1">
            <a:spLocks/>
          </p:cNvSpPr>
          <p:nvPr/>
        </p:nvSpPr>
        <p:spPr>
          <a:xfrm>
            <a:off x="0" y="332656"/>
            <a:ext cx="9144000" cy="1267543"/>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Communication has </a:t>
            </a:r>
            <a:r>
              <a:rPr lang="en-US" sz="4000" b="1" u="sng" dirty="0">
                <a:solidFill>
                  <a:srgbClr val="FFFF00"/>
                </a:solidFill>
                <a:latin typeface="Century Gothic" panose="020B0502020202020204" pitchFamily="34" charset="0"/>
                <a:cs typeface="Calibri" pitchFamily="34" charset="0"/>
              </a:rPr>
              <a:t>STRUCTURE</a:t>
            </a:r>
            <a:endParaRPr lang="en-SG" sz="4000" b="1" u="sng" dirty="0">
              <a:solidFill>
                <a:srgbClr val="FFFF00"/>
              </a:solidFill>
              <a:latin typeface="Century Gothic" panose="020B0502020202020204" pitchFamily="34" charset="0"/>
              <a:cs typeface="Calibri" pitchFamily="34" charset="0"/>
            </a:endParaRPr>
          </a:p>
        </p:txBody>
      </p:sp>
      <p:sp>
        <p:nvSpPr>
          <p:cNvPr id="16" name="TextBox 15"/>
          <p:cNvSpPr txBox="1"/>
          <p:nvPr/>
        </p:nvSpPr>
        <p:spPr>
          <a:xfrm>
            <a:off x="179512" y="3212976"/>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22" name="TextBox 21"/>
          <p:cNvSpPr txBox="1"/>
          <p:nvPr/>
        </p:nvSpPr>
        <p:spPr>
          <a:xfrm>
            <a:off x="7668344" y="3212976"/>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
        <p:nvSpPr>
          <p:cNvPr id="23" name="TextBox 22"/>
          <p:cNvSpPr txBox="1"/>
          <p:nvPr/>
        </p:nvSpPr>
        <p:spPr>
          <a:xfrm>
            <a:off x="3851920" y="2146270"/>
            <a:ext cx="1548680"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sp>
        <p:nvSpPr>
          <p:cNvPr id="24" name="TextBox 23"/>
          <p:cNvSpPr txBox="1"/>
          <p:nvPr/>
        </p:nvSpPr>
        <p:spPr>
          <a:xfrm>
            <a:off x="3851920" y="4666549"/>
            <a:ext cx="1548680"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spTree>
    <p:extLst>
      <p:ext uri="{BB962C8B-B14F-4D97-AF65-F5344CB8AC3E}">
        <p14:creationId xmlns:p14="http://schemas.microsoft.com/office/powerpoint/2010/main" val="427602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6825" y="1916832"/>
            <a:ext cx="7721559" cy="4525963"/>
          </a:xfrm>
        </p:spPr>
        <p:txBody>
          <a:bodyPr>
            <a:noAutofit/>
          </a:bodyPr>
          <a:lstStyle/>
          <a:p>
            <a:pPr>
              <a:spcBef>
                <a:spcPts val="0"/>
              </a:spcBef>
            </a:pPr>
            <a:r>
              <a:rPr lang="en-US" sz="3000" b="1" dirty="0">
                <a:latin typeface="Century Gothic" panose="020B0502020202020204" pitchFamily="34" charset="0"/>
                <a:cs typeface="Calibri" pitchFamily="34" charset="0"/>
              </a:rPr>
              <a:t>Introduction</a:t>
            </a:r>
          </a:p>
          <a:p>
            <a:pPr lvl="1">
              <a:spcBef>
                <a:spcPts val="0"/>
              </a:spcBef>
              <a:buFont typeface="Courier New" panose="02070309020205020404" pitchFamily="49" charset="0"/>
              <a:buChar char="o"/>
            </a:pPr>
            <a:r>
              <a:rPr lang="en-US" dirty="0">
                <a:latin typeface="Century Gothic" panose="020B0502020202020204" pitchFamily="34" charset="0"/>
                <a:cs typeface="Calibri" pitchFamily="34" charset="0"/>
              </a:rPr>
              <a:t>Message structured to evoke interest</a:t>
            </a:r>
          </a:p>
          <a:p>
            <a:pPr>
              <a:spcBef>
                <a:spcPts val="0"/>
              </a:spcBef>
            </a:pPr>
            <a:endParaRPr lang="en-US" sz="3000" b="1" dirty="0">
              <a:latin typeface="Century Gothic" panose="020B0502020202020204" pitchFamily="34" charset="0"/>
              <a:cs typeface="Calibri" pitchFamily="34" charset="0"/>
            </a:endParaRPr>
          </a:p>
          <a:p>
            <a:pPr>
              <a:spcBef>
                <a:spcPts val="0"/>
              </a:spcBef>
            </a:pPr>
            <a:r>
              <a:rPr lang="en-US" sz="3000" b="1" dirty="0">
                <a:latin typeface="Century Gothic" panose="020B0502020202020204" pitchFamily="34" charset="0"/>
                <a:cs typeface="Calibri" pitchFamily="34" charset="0"/>
              </a:rPr>
              <a:t>Body</a:t>
            </a:r>
          </a:p>
          <a:p>
            <a:pPr lvl="1">
              <a:spcBef>
                <a:spcPts val="0"/>
              </a:spcBef>
              <a:buFont typeface="Courier New" panose="02070309020205020404" pitchFamily="49" charset="0"/>
              <a:buChar char="o"/>
            </a:pPr>
            <a:r>
              <a:rPr lang="en-US" dirty="0">
                <a:latin typeface="Century Gothic" panose="020B0502020202020204" pitchFamily="34" charset="0"/>
                <a:cs typeface="Calibri" pitchFamily="34" charset="0"/>
              </a:rPr>
              <a:t>Content organised in a certain order to serve a purpose</a:t>
            </a:r>
          </a:p>
          <a:p>
            <a:pPr>
              <a:spcBef>
                <a:spcPts val="0"/>
              </a:spcBef>
            </a:pPr>
            <a:endParaRPr lang="en-US" sz="3000" b="1" dirty="0">
              <a:latin typeface="Century Gothic" panose="020B0502020202020204" pitchFamily="34" charset="0"/>
              <a:cs typeface="Calibri" pitchFamily="34" charset="0"/>
            </a:endParaRPr>
          </a:p>
          <a:p>
            <a:pPr>
              <a:spcBef>
                <a:spcPts val="0"/>
              </a:spcBef>
            </a:pPr>
            <a:r>
              <a:rPr lang="en-US" sz="3000" b="1" dirty="0">
                <a:latin typeface="Century Gothic" panose="020B0502020202020204" pitchFamily="34" charset="0"/>
                <a:cs typeface="Calibri" pitchFamily="34" charset="0"/>
              </a:rPr>
              <a:t>Conclusion</a:t>
            </a:r>
          </a:p>
          <a:p>
            <a:pPr lvl="1">
              <a:spcBef>
                <a:spcPts val="0"/>
              </a:spcBef>
              <a:buFont typeface="Courier New" panose="02070309020205020404" pitchFamily="49" charset="0"/>
              <a:buChar char="o"/>
            </a:pPr>
            <a:r>
              <a:rPr lang="en-US" dirty="0">
                <a:latin typeface="Century Gothic" panose="020B0502020202020204" pitchFamily="34" charset="0"/>
                <a:cs typeface="Calibri" pitchFamily="34" charset="0"/>
              </a:rPr>
              <a:t>Summary of the key message</a:t>
            </a:r>
          </a:p>
          <a:p>
            <a:endParaRPr lang="en-SG" sz="3000" dirty="0">
              <a:latin typeface="Calibri" pitchFamily="34" charset="0"/>
              <a:cs typeface="Calibri" pitchFamily="34" charset="0"/>
            </a:endParaRPr>
          </a:p>
        </p:txBody>
      </p:sp>
      <p:sp>
        <p:nvSpPr>
          <p:cNvPr id="5"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Analysing the Structure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300661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600199"/>
            <a:ext cx="2555775" cy="525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1" name="Content Placeholder 4"/>
          <p:cNvSpPr>
            <a:spLocks noGrp="1"/>
          </p:cNvSpPr>
          <p:nvPr>
            <p:ph idx="1"/>
          </p:nvPr>
        </p:nvSpPr>
        <p:spPr>
          <a:xfrm>
            <a:off x="467544" y="1700808"/>
            <a:ext cx="8064896" cy="4525963"/>
          </a:xfrm>
        </p:spPr>
        <p:txBody>
          <a:bodyPr>
            <a:noAutofit/>
          </a:bodyPr>
          <a:lstStyle/>
          <a:p>
            <a:pPr eaLnBrk="1" hangingPunct="1"/>
            <a:endParaRPr lang="en-US" sz="1000" dirty="0"/>
          </a:p>
          <a:p>
            <a:pPr eaLnBrk="1" hangingPunct="1"/>
            <a:r>
              <a:rPr lang="en-US" sz="3000" dirty="0">
                <a:solidFill>
                  <a:schemeClr val="tx1"/>
                </a:solidFill>
                <a:latin typeface="Century Gothic" panose="020B0502020202020204" pitchFamily="34" charset="0"/>
                <a:cs typeface="Calibri" pitchFamily="34" charset="0"/>
              </a:rPr>
              <a:t>Use a </a:t>
            </a:r>
            <a:r>
              <a:rPr lang="en-US" sz="3000" b="1" dirty="0">
                <a:solidFill>
                  <a:schemeClr val="tx1"/>
                </a:solidFill>
                <a:latin typeface="Century Gothic" panose="020B0502020202020204" pitchFamily="34" charset="0"/>
                <a:cs typeface="Calibri" pitchFamily="34" charset="0"/>
              </a:rPr>
              <a:t>quotation</a:t>
            </a:r>
            <a:r>
              <a:rPr lang="en-US" sz="3000" dirty="0">
                <a:solidFill>
                  <a:schemeClr val="tx1"/>
                </a:solidFill>
                <a:latin typeface="Century Gothic" panose="020B0502020202020204" pitchFamily="34" charset="0"/>
                <a:cs typeface="Calibri" pitchFamily="34" charset="0"/>
              </a:rPr>
              <a:t> or catch phrase</a:t>
            </a:r>
            <a:endParaRPr lang="en-GB" sz="3000" dirty="0">
              <a:solidFill>
                <a:schemeClr val="tx1"/>
              </a:solidFill>
              <a:latin typeface="Century Gothic" panose="020B0502020202020204" pitchFamily="34" charset="0"/>
              <a:cs typeface="Calibri" pitchFamily="34" charset="0"/>
            </a:endParaRPr>
          </a:p>
          <a:p>
            <a:pPr eaLnBrk="1" hangingPunct="1"/>
            <a:r>
              <a:rPr lang="en-US" sz="3000" dirty="0">
                <a:solidFill>
                  <a:schemeClr val="tx1"/>
                </a:solidFill>
                <a:latin typeface="Century Gothic" panose="020B0502020202020204" pitchFamily="34" charset="0"/>
                <a:cs typeface="Calibri" pitchFamily="34" charset="0"/>
              </a:rPr>
              <a:t>Tell a </a:t>
            </a:r>
            <a:r>
              <a:rPr lang="en-US" sz="3000" b="1" dirty="0">
                <a:solidFill>
                  <a:schemeClr val="tx1"/>
                </a:solidFill>
                <a:latin typeface="Century Gothic" panose="020B0502020202020204" pitchFamily="34" charset="0"/>
                <a:cs typeface="Calibri" pitchFamily="34" charset="0"/>
              </a:rPr>
              <a:t>story</a:t>
            </a:r>
            <a:r>
              <a:rPr lang="en-US" sz="3000" dirty="0">
                <a:solidFill>
                  <a:schemeClr val="tx1"/>
                </a:solidFill>
                <a:latin typeface="Century Gothic" panose="020B0502020202020204" pitchFamily="34" charset="0"/>
                <a:cs typeface="Calibri" pitchFamily="34" charset="0"/>
              </a:rPr>
              <a:t>, incident or example</a:t>
            </a:r>
            <a:endParaRPr lang="en-GB" sz="3000" dirty="0">
              <a:solidFill>
                <a:schemeClr val="tx1"/>
              </a:solidFill>
              <a:latin typeface="Century Gothic" panose="020B0502020202020204" pitchFamily="34" charset="0"/>
              <a:cs typeface="Calibri" pitchFamily="34" charset="0"/>
            </a:endParaRPr>
          </a:p>
          <a:p>
            <a:pPr eaLnBrk="1" hangingPunct="1"/>
            <a:r>
              <a:rPr lang="en-US" sz="3000" dirty="0">
                <a:solidFill>
                  <a:schemeClr val="tx1"/>
                </a:solidFill>
                <a:latin typeface="Century Gothic" panose="020B0502020202020204" pitchFamily="34" charset="0"/>
                <a:cs typeface="Calibri" pitchFamily="34" charset="0"/>
              </a:rPr>
              <a:t>Ask provocative </a:t>
            </a:r>
            <a:r>
              <a:rPr lang="en-US" sz="3000" b="1" dirty="0">
                <a:solidFill>
                  <a:schemeClr val="tx1"/>
                </a:solidFill>
                <a:latin typeface="Century Gothic" panose="020B0502020202020204" pitchFamily="34" charset="0"/>
                <a:cs typeface="Calibri" pitchFamily="34" charset="0"/>
              </a:rPr>
              <a:t>questions</a:t>
            </a:r>
            <a:endParaRPr lang="en-GB" sz="3000" b="1" dirty="0">
              <a:solidFill>
                <a:schemeClr val="tx1"/>
              </a:solidFill>
              <a:latin typeface="Century Gothic" panose="020B0502020202020204" pitchFamily="34" charset="0"/>
              <a:cs typeface="Calibri" pitchFamily="34" charset="0"/>
            </a:endParaRPr>
          </a:p>
          <a:p>
            <a:pPr eaLnBrk="1" hangingPunct="1"/>
            <a:r>
              <a:rPr lang="en-US" sz="3000" dirty="0">
                <a:solidFill>
                  <a:schemeClr val="tx1"/>
                </a:solidFill>
                <a:latin typeface="Century Gothic" panose="020B0502020202020204" pitchFamily="34" charset="0"/>
                <a:cs typeface="Calibri" pitchFamily="34" charset="0"/>
              </a:rPr>
              <a:t>Give startling facts or </a:t>
            </a:r>
            <a:r>
              <a:rPr lang="en-US" sz="3000" b="1" dirty="0">
                <a:solidFill>
                  <a:schemeClr val="tx1"/>
                </a:solidFill>
                <a:latin typeface="Century Gothic" panose="020B0502020202020204" pitchFamily="34" charset="0"/>
                <a:cs typeface="Calibri" pitchFamily="34" charset="0"/>
              </a:rPr>
              <a:t>statistics</a:t>
            </a:r>
            <a:endParaRPr lang="en-GB" sz="3000" b="1" dirty="0">
              <a:solidFill>
                <a:schemeClr val="tx1"/>
              </a:solidFill>
              <a:latin typeface="Century Gothic" panose="020B0502020202020204" pitchFamily="34" charset="0"/>
              <a:cs typeface="Calibri" pitchFamily="34" charset="0"/>
            </a:endParaRPr>
          </a:p>
          <a:p>
            <a:pPr eaLnBrk="1" hangingPunct="1"/>
            <a:r>
              <a:rPr lang="en-US" sz="3000" dirty="0">
                <a:solidFill>
                  <a:schemeClr val="tx1"/>
                </a:solidFill>
                <a:latin typeface="Century Gothic" panose="020B0502020202020204" pitchFamily="34" charset="0"/>
                <a:cs typeface="Calibri" pitchFamily="34" charset="0"/>
              </a:rPr>
              <a:t>Give a </a:t>
            </a:r>
            <a:r>
              <a:rPr lang="en-US" sz="3000" b="1" dirty="0">
                <a:solidFill>
                  <a:schemeClr val="tx1"/>
                </a:solidFill>
                <a:latin typeface="Century Gothic" panose="020B0502020202020204" pitchFamily="34" charset="0"/>
                <a:cs typeface="Calibri" pitchFamily="34" charset="0"/>
              </a:rPr>
              <a:t>hypothetical situation</a:t>
            </a:r>
            <a:endParaRPr lang="en-GB" sz="3000" b="1" dirty="0">
              <a:solidFill>
                <a:schemeClr val="tx1"/>
              </a:solidFill>
              <a:latin typeface="Century Gothic" panose="020B0502020202020204" pitchFamily="34" charset="0"/>
              <a:cs typeface="Calibri" pitchFamily="34" charset="0"/>
            </a:endParaRPr>
          </a:p>
          <a:p>
            <a:pPr eaLnBrk="1" hangingPunct="1"/>
            <a:r>
              <a:rPr lang="en-US" sz="3000" dirty="0">
                <a:solidFill>
                  <a:schemeClr val="tx1"/>
                </a:solidFill>
                <a:latin typeface="Century Gothic" panose="020B0502020202020204" pitchFamily="34" charset="0"/>
                <a:cs typeface="Calibri" pitchFamily="34" charset="0"/>
              </a:rPr>
              <a:t>Give a brief </a:t>
            </a:r>
            <a:r>
              <a:rPr lang="en-US" sz="3000" b="1" dirty="0">
                <a:solidFill>
                  <a:schemeClr val="tx1"/>
                </a:solidFill>
                <a:latin typeface="Century Gothic" panose="020B0502020202020204" pitchFamily="34" charset="0"/>
                <a:cs typeface="Calibri" pitchFamily="34" charset="0"/>
              </a:rPr>
              <a:t>demonstration</a:t>
            </a:r>
            <a:endParaRPr lang="en-GB" sz="3000" b="1" dirty="0">
              <a:solidFill>
                <a:schemeClr val="tx1"/>
              </a:solidFill>
              <a:latin typeface="Century Gothic" panose="020B0502020202020204" pitchFamily="34" charset="0"/>
              <a:cs typeface="Calibri" pitchFamily="34" charset="0"/>
            </a:endParaRPr>
          </a:p>
          <a:p>
            <a:pPr eaLnBrk="1" hangingPunct="1"/>
            <a:endParaRPr lang="en-GB" sz="3000" dirty="0">
              <a:solidFill>
                <a:schemeClr val="tx1"/>
              </a:solidFill>
              <a:latin typeface="Calibri" pitchFamily="34" charset="0"/>
              <a:cs typeface="Calibri" pitchFamily="34" charset="0"/>
            </a:endParaRPr>
          </a:p>
        </p:txBody>
      </p:sp>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Ways to structure the Introduction</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48847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633363"/>
            <a:ext cx="1947826" cy="522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8" name="Content Placeholder 2"/>
          <p:cNvSpPr>
            <a:spLocks noGrp="1"/>
          </p:cNvSpPr>
          <p:nvPr>
            <p:ph idx="1"/>
          </p:nvPr>
        </p:nvSpPr>
        <p:spPr>
          <a:xfrm>
            <a:off x="229785" y="1844824"/>
            <a:ext cx="7294543" cy="4104456"/>
          </a:xfrm>
          <a:noFill/>
        </p:spPr>
        <p:txBody>
          <a:bodyPr>
            <a:normAutofit/>
          </a:bodyPr>
          <a:lstStyle/>
          <a:p>
            <a:pPr eaLnBrk="1" hangingPunct="1"/>
            <a:endParaRPr lang="en-US" sz="3000" dirty="0">
              <a:solidFill>
                <a:schemeClr val="tx1"/>
              </a:solidFill>
              <a:latin typeface="Calibri" pitchFamily="34" charset="0"/>
              <a:cs typeface="Calibri" pitchFamily="34" charset="0"/>
            </a:endParaRPr>
          </a:p>
          <a:p>
            <a:pPr eaLnBrk="1" hangingPunct="1"/>
            <a:r>
              <a:rPr lang="en-US" sz="3000" b="1" dirty="0">
                <a:solidFill>
                  <a:schemeClr val="tx1"/>
                </a:solidFill>
                <a:latin typeface="Century Gothic" panose="020B0502020202020204" pitchFamily="34" charset="0"/>
                <a:cs typeface="Calibri" pitchFamily="34" charset="0"/>
              </a:rPr>
              <a:t>Information and Points</a:t>
            </a:r>
          </a:p>
          <a:p>
            <a:pPr lvl="1">
              <a:buFont typeface="Courier New" panose="02070309020205020404" pitchFamily="49" charset="0"/>
              <a:buChar char="o"/>
            </a:pPr>
            <a:r>
              <a:rPr lang="en-US" sz="2600" dirty="0">
                <a:solidFill>
                  <a:schemeClr val="tx1"/>
                </a:solidFill>
                <a:latin typeface="Century Gothic" panose="020B0502020202020204" pitchFamily="34" charset="0"/>
                <a:cs typeface="Calibri" pitchFamily="34" charset="0"/>
              </a:rPr>
              <a:t>3 main ideas with facts, information and personal stories to explain your point</a:t>
            </a:r>
            <a:endParaRPr lang="en-GB" sz="2600" dirty="0">
              <a:solidFill>
                <a:schemeClr val="tx1"/>
              </a:solidFill>
              <a:latin typeface="Century Gothic" panose="020B0502020202020204" pitchFamily="34" charset="0"/>
              <a:cs typeface="Calibri" pitchFamily="34" charset="0"/>
            </a:endParaRPr>
          </a:p>
          <a:p>
            <a:pPr eaLnBrk="1" hangingPunct="1"/>
            <a:endParaRPr lang="en-GB" sz="3000" dirty="0">
              <a:latin typeface="Century Gothic" panose="020B0502020202020204" pitchFamily="34" charset="0"/>
            </a:endParaRPr>
          </a:p>
        </p:txBody>
      </p:sp>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Ways to structure the Body</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78218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75724"/>
            <a:ext cx="9144000" cy="924475"/>
          </a:xfrm>
          <a:solidFill>
            <a:schemeClr val="bg2">
              <a:lumMod val="50000"/>
            </a:schemeClr>
          </a:solidFill>
        </p:spPr>
        <p:txBody>
          <a:bodyPr>
            <a:normAutofit/>
          </a:bodyPr>
          <a:lstStyle/>
          <a:p>
            <a:pPr algn="ctr"/>
            <a:r>
              <a:rPr lang="en-US" sz="4000" b="1" dirty="0">
                <a:solidFill>
                  <a:srgbClr val="FFFF00"/>
                </a:solidFill>
                <a:latin typeface="Century Gothic" panose="020B0502020202020204" pitchFamily="34" charset="0"/>
                <a:cs typeface="Calibri" pitchFamily="34" charset="0"/>
              </a:rPr>
              <a:t>Learning Outcomes</a:t>
            </a:r>
            <a:endParaRPr lang="en-SG" sz="4000" b="1" dirty="0">
              <a:solidFill>
                <a:srgbClr val="FFFF00"/>
              </a:solidFill>
              <a:latin typeface="Century Gothic" panose="020B0502020202020204" pitchFamily="34" charset="0"/>
              <a:cs typeface="Calibri" pitchFamily="34" charset="0"/>
            </a:endParaRPr>
          </a:p>
        </p:txBody>
      </p:sp>
      <p:sp>
        <p:nvSpPr>
          <p:cNvPr id="3" name="Content Placeholder 2"/>
          <p:cNvSpPr>
            <a:spLocks noGrp="1"/>
          </p:cNvSpPr>
          <p:nvPr>
            <p:ph idx="1"/>
          </p:nvPr>
        </p:nvSpPr>
        <p:spPr>
          <a:xfrm>
            <a:off x="395536" y="1600200"/>
            <a:ext cx="8280920" cy="4925144"/>
          </a:xfrm>
        </p:spPr>
        <p:txBody>
          <a:bodyPr>
            <a:normAutofit/>
          </a:bodyPr>
          <a:lstStyle/>
          <a:p>
            <a:pPr lvl="0"/>
            <a:endParaRPr lang="en-SG" sz="3000" dirty="0">
              <a:solidFill>
                <a:schemeClr val="tx1"/>
              </a:solidFill>
              <a:latin typeface="Calibri" pitchFamily="34" charset="0"/>
              <a:cs typeface="Calibri" pitchFamily="34" charset="0"/>
            </a:endParaRPr>
          </a:p>
          <a:p>
            <a:pPr lvl="0"/>
            <a:r>
              <a:rPr lang="en-US" sz="3000" dirty="0">
                <a:solidFill>
                  <a:schemeClr val="tx1"/>
                </a:solidFill>
                <a:latin typeface="Century Gothic" panose="020B0502020202020204" pitchFamily="34" charset="0"/>
                <a:cs typeface="Calibri" pitchFamily="34" charset="0"/>
              </a:rPr>
              <a:t>State the importance of communication using the </a:t>
            </a:r>
            <a:r>
              <a:rPr lang="en-US" sz="3000" b="1" dirty="0">
                <a:solidFill>
                  <a:schemeClr val="tx1"/>
                </a:solidFill>
                <a:latin typeface="Century Gothic" panose="020B0502020202020204" pitchFamily="34" charset="0"/>
                <a:cs typeface="Calibri" pitchFamily="34" charset="0"/>
              </a:rPr>
              <a:t>Communication Model</a:t>
            </a:r>
            <a:r>
              <a:rPr lang="en-US" sz="3000" dirty="0">
                <a:solidFill>
                  <a:schemeClr val="tx1"/>
                </a:solidFill>
                <a:latin typeface="Century Gothic" panose="020B0502020202020204" pitchFamily="34" charset="0"/>
                <a:cs typeface="Calibri" pitchFamily="34" charset="0"/>
              </a:rPr>
              <a:t>.</a:t>
            </a:r>
          </a:p>
          <a:p>
            <a:pPr marL="0" lvl="0" indent="0">
              <a:buNone/>
            </a:pPr>
            <a:endParaRPr lang="en-US" sz="1000" dirty="0">
              <a:solidFill>
                <a:schemeClr val="tx1"/>
              </a:solidFill>
              <a:latin typeface="Century Gothic" panose="020B0502020202020204" pitchFamily="34" charset="0"/>
              <a:cs typeface="Calibri" pitchFamily="34" charset="0"/>
            </a:endParaRPr>
          </a:p>
          <a:p>
            <a:pPr lvl="0"/>
            <a:r>
              <a:rPr lang="en-US" sz="3000" dirty="0">
                <a:solidFill>
                  <a:schemeClr val="tx1"/>
                </a:solidFill>
                <a:latin typeface="Century Gothic" panose="020B0502020202020204" pitchFamily="34" charset="0"/>
                <a:cs typeface="Calibri" pitchFamily="34" charset="0"/>
              </a:rPr>
              <a:t>Show awareness that communication is both </a:t>
            </a:r>
            <a:r>
              <a:rPr lang="en-US" sz="3000" b="1" dirty="0">
                <a:solidFill>
                  <a:schemeClr val="tx1"/>
                </a:solidFill>
                <a:latin typeface="Century Gothic" panose="020B0502020202020204" pitchFamily="34" charset="0"/>
                <a:cs typeface="Calibri" pitchFamily="34" charset="0"/>
              </a:rPr>
              <a:t>verbal and non-verbal</a:t>
            </a:r>
            <a:r>
              <a:rPr lang="en-US" sz="3000" dirty="0">
                <a:solidFill>
                  <a:schemeClr val="tx1"/>
                </a:solidFill>
                <a:latin typeface="Century Gothic" panose="020B0502020202020204" pitchFamily="34" charset="0"/>
                <a:cs typeface="Calibri" pitchFamily="34" charset="0"/>
              </a:rPr>
              <a:t>.</a:t>
            </a:r>
          </a:p>
          <a:p>
            <a:pPr lvl="0"/>
            <a:endParaRPr lang="en-US" sz="1000" dirty="0">
              <a:solidFill>
                <a:schemeClr val="tx1"/>
              </a:solidFill>
              <a:latin typeface="Century Gothic" panose="020B0502020202020204" pitchFamily="34" charset="0"/>
              <a:cs typeface="Calibri" pitchFamily="34" charset="0"/>
            </a:endParaRPr>
          </a:p>
          <a:p>
            <a:pPr lvl="0"/>
            <a:r>
              <a:rPr lang="en-US" sz="3000" dirty="0">
                <a:solidFill>
                  <a:schemeClr val="tx1"/>
                </a:solidFill>
                <a:latin typeface="Century Gothic" panose="020B0502020202020204" pitchFamily="34" charset="0"/>
                <a:cs typeface="Calibri" pitchFamily="34" charset="0"/>
              </a:rPr>
              <a:t>Explain the factors that played a part in the packaging of the message using </a:t>
            </a:r>
            <a:r>
              <a:rPr lang="en-US" sz="3000" b="1" dirty="0">
                <a:solidFill>
                  <a:schemeClr val="tx1"/>
                </a:solidFill>
                <a:latin typeface="Century Gothic" panose="020B0502020202020204" pitchFamily="34" charset="0"/>
                <a:cs typeface="Calibri" pitchFamily="34" charset="0"/>
              </a:rPr>
              <a:t>CAPS</a:t>
            </a:r>
            <a:r>
              <a:rPr lang="en-US" sz="3000" dirty="0">
                <a:solidFill>
                  <a:schemeClr val="tx1"/>
                </a:solidFill>
                <a:latin typeface="Century Gothic" panose="020B0502020202020204" pitchFamily="34" charset="0"/>
                <a:cs typeface="Calibri" pitchFamily="34" charset="0"/>
              </a:rPr>
              <a:t>.</a:t>
            </a:r>
          </a:p>
          <a:p>
            <a:pPr marL="0" indent="0">
              <a:buNone/>
            </a:pPr>
            <a:endParaRPr lang="en-US" sz="3000" dirty="0">
              <a:solidFill>
                <a:schemeClr val="tx1"/>
              </a:solidFill>
              <a:latin typeface="Calibri" pitchFamily="34" charset="0"/>
              <a:cs typeface="Calibri" pitchFamily="34" charset="0"/>
            </a:endParaRPr>
          </a:p>
          <a:p>
            <a:endParaRPr lang="en-SG" sz="30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415784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Content Placeholder 2"/>
          <p:cNvSpPr>
            <a:spLocks noGrp="1"/>
          </p:cNvSpPr>
          <p:nvPr>
            <p:ph idx="1"/>
          </p:nvPr>
        </p:nvSpPr>
        <p:spPr>
          <a:xfrm>
            <a:off x="467544" y="1772816"/>
            <a:ext cx="5688632" cy="4752528"/>
          </a:xfrm>
          <a:noFill/>
        </p:spPr>
        <p:txBody>
          <a:bodyPr>
            <a:normAutofit fontScale="92500"/>
          </a:bodyPr>
          <a:lstStyle/>
          <a:p>
            <a:pPr eaLnBrk="1" hangingPunct="1"/>
            <a:r>
              <a:rPr lang="en-US" sz="3000" b="1" dirty="0">
                <a:solidFill>
                  <a:schemeClr val="tx1"/>
                </a:solidFill>
                <a:latin typeface="Century Gothic" panose="020B0502020202020204" pitchFamily="34" charset="0"/>
                <a:cs typeface="Calibri" pitchFamily="34" charset="0"/>
              </a:rPr>
              <a:t>The summary: </a:t>
            </a:r>
          </a:p>
          <a:p>
            <a:pPr lvl="1">
              <a:buFont typeface="Courier New" panose="02070309020205020404" pitchFamily="49" charset="0"/>
              <a:buChar char="o"/>
            </a:pPr>
            <a:r>
              <a:rPr lang="en-US" sz="2600" b="1" dirty="0">
                <a:solidFill>
                  <a:schemeClr val="tx1"/>
                </a:solidFill>
                <a:latin typeface="Century Gothic" panose="020B0502020202020204" pitchFamily="34" charset="0"/>
                <a:cs typeface="Calibri" pitchFamily="34" charset="0"/>
              </a:rPr>
              <a:t>Re-emphasise main points </a:t>
            </a:r>
            <a:r>
              <a:rPr lang="en-US" sz="2600" dirty="0">
                <a:solidFill>
                  <a:schemeClr val="tx1"/>
                </a:solidFill>
                <a:latin typeface="Century Gothic" panose="020B0502020202020204" pitchFamily="34" charset="0"/>
                <a:cs typeface="Calibri" pitchFamily="34" charset="0"/>
              </a:rPr>
              <a:t>in a memorable </a:t>
            </a:r>
            <a:r>
              <a:rPr lang="en-US" sz="2600" dirty="0">
                <a:latin typeface="Century Gothic" panose="020B0502020202020204" pitchFamily="34" charset="0"/>
                <a:cs typeface="Calibri" pitchFamily="34" charset="0"/>
              </a:rPr>
              <a:t>way (e.g. link back to the question, story, or statement that was highlighted in the introduction)</a:t>
            </a:r>
            <a:endParaRPr lang="en-US" sz="2600" dirty="0">
              <a:solidFill>
                <a:schemeClr val="tx1"/>
              </a:solidFill>
              <a:latin typeface="Century Gothic" panose="020B0502020202020204" pitchFamily="34" charset="0"/>
              <a:cs typeface="Calibri" pitchFamily="34" charset="0"/>
            </a:endParaRPr>
          </a:p>
          <a:p>
            <a:pPr lvl="1">
              <a:buFont typeface="Courier New" panose="02070309020205020404" pitchFamily="49" charset="0"/>
              <a:buChar char="o"/>
            </a:pPr>
            <a:endParaRPr lang="en-GB" sz="1100" dirty="0">
              <a:solidFill>
                <a:schemeClr val="tx1"/>
              </a:solidFill>
              <a:latin typeface="Century Gothic" panose="020B0502020202020204" pitchFamily="34" charset="0"/>
              <a:cs typeface="Calibri" pitchFamily="34" charset="0"/>
            </a:endParaRPr>
          </a:p>
          <a:p>
            <a:pPr eaLnBrk="1" hangingPunct="1"/>
            <a:r>
              <a:rPr lang="en-US" sz="3000" b="1" dirty="0">
                <a:solidFill>
                  <a:schemeClr val="tx1"/>
                </a:solidFill>
                <a:latin typeface="Century Gothic" panose="020B0502020202020204" pitchFamily="34" charset="0"/>
                <a:cs typeface="Calibri" pitchFamily="34" charset="0"/>
              </a:rPr>
              <a:t>Closing thoughts: </a:t>
            </a:r>
          </a:p>
          <a:p>
            <a:pPr lvl="1">
              <a:buFont typeface="Courier New" panose="02070309020205020404" pitchFamily="49" charset="0"/>
              <a:buChar char="o"/>
            </a:pPr>
            <a:r>
              <a:rPr lang="en-US" sz="2600" b="1" dirty="0">
                <a:solidFill>
                  <a:schemeClr val="tx1"/>
                </a:solidFill>
                <a:latin typeface="Century Gothic" panose="020B0502020202020204" pitchFamily="34" charset="0"/>
                <a:cs typeface="Calibri" pitchFamily="34" charset="0"/>
              </a:rPr>
              <a:t>Motivate</a:t>
            </a:r>
            <a:r>
              <a:rPr lang="en-US" sz="2600" dirty="0">
                <a:solidFill>
                  <a:schemeClr val="tx1"/>
                </a:solidFill>
                <a:latin typeface="Century Gothic" panose="020B0502020202020204" pitchFamily="34" charset="0"/>
                <a:cs typeface="Calibri" pitchFamily="34" charset="0"/>
              </a:rPr>
              <a:t> the audience to respond or act</a:t>
            </a:r>
          </a:p>
          <a:p>
            <a:pPr lvl="1">
              <a:buFont typeface="Courier New" panose="02070309020205020404" pitchFamily="49" charset="0"/>
              <a:buChar char="o"/>
            </a:pPr>
            <a:r>
              <a:rPr lang="en-US" sz="2600" dirty="0">
                <a:solidFill>
                  <a:schemeClr val="tx1"/>
                </a:solidFill>
                <a:latin typeface="Century Gothic" panose="020B0502020202020204" pitchFamily="34" charset="0"/>
                <a:cs typeface="Calibri" pitchFamily="34" charset="0"/>
              </a:rPr>
              <a:t>Inspirational </a:t>
            </a:r>
            <a:r>
              <a:rPr lang="en-US" sz="2600" b="1" dirty="0">
                <a:solidFill>
                  <a:schemeClr val="tx1"/>
                </a:solidFill>
                <a:latin typeface="Century Gothic" panose="020B0502020202020204" pitchFamily="34" charset="0"/>
                <a:cs typeface="Calibri" pitchFamily="34" charset="0"/>
              </a:rPr>
              <a:t>appeal</a:t>
            </a:r>
            <a:r>
              <a:rPr lang="en-US" sz="2600" dirty="0">
                <a:solidFill>
                  <a:schemeClr val="tx1"/>
                </a:solidFill>
                <a:latin typeface="Century Gothic" panose="020B0502020202020204" pitchFamily="34" charset="0"/>
                <a:cs typeface="Calibri" pitchFamily="34" charset="0"/>
              </a:rPr>
              <a:t> or challenges</a:t>
            </a:r>
            <a:endParaRPr lang="en-GB" sz="2600" dirty="0">
              <a:solidFill>
                <a:schemeClr val="tx1"/>
              </a:solidFill>
              <a:latin typeface="Century Gothic" panose="020B0502020202020204" pitchFamily="34" charset="0"/>
              <a:cs typeface="Calibri" pitchFamily="34" charset="0"/>
            </a:endParaRPr>
          </a:p>
          <a:p>
            <a:pPr eaLnBrk="1" hangingPunct="1"/>
            <a:endParaRPr lang="en-GB" sz="3000" dirty="0"/>
          </a:p>
        </p:txBody>
      </p:sp>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Ways to structure the Conclusion</a:t>
            </a:r>
            <a:endParaRPr lang="en-SG" sz="4000" b="1" dirty="0">
              <a:solidFill>
                <a:srgbClr val="FFFF00"/>
              </a:solidFill>
              <a:latin typeface="Century Gothic" panose="020B0502020202020204" pitchFamily="34" charset="0"/>
              <a:cs typeface="Calibri" pitchFamily="34" charset="0"/>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899" y="1604391"/>
            <a:ext cx="3198101" cy="4797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52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294" y="620688"/>
            <a:ext cx="2958334" cy="623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790" y="620688"/>
            <a:ext cx="3062210" cy="623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en-US" b="1" dirty="0">
                <a:solidFill>
                  <a:srgbClr val="FFCC29"/>
                </a:solidFill>
              </a:rPr>
              <a:t>APPLICATION TO PROBLEM</a:t>
            </a:r>
            <a:endParaRPr lang="en-SG" b="1" dirty="0">
              <a:solidFill>
                <a:srgbClr val="FFCC29"/>
              </a:solidFill>
            </a:endParaRPr>
          </a:p>
        </p:txBody>
      </p:sp>
    </p:spTree>
    <p:extLst>
      <p:ext uri="{BB962C8B-B14F-4D97-AF65-F5344CB8AC3E}">
        <p14:creationId xmlns:p14="http://schemas.microsoft.com/office/powerpoint/2010/main" val="302827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1369893"/>
          </a:xfrm>
          <a:solidFill>
            <a:schemeClr val="bg2">
              <a:lumMod val="50000"/>
            </a:schemeClr>
          </a:solidFill>
        </p:spPr>
        <p:txBody>
          <a:bodyPr>
            <a:noAutofit/>
          </a:bodyPr>
          <a:lstStyle/>
          <a:p>
            <a:pPr algn="ctr"/>
            <a:r>
              <a:rPr lang="en-US" sz="2800" dirty="0">
                <a:solidFill>
                  <a:schemeClr val="bg1"/>
                </a:solidFill>
                <a:latin typeface="Century Gothic" panose="020B0502020202020204" pitchFamily="34" charset="0"/>
                <a:cs typeface="Calibri" pitchFamily="34" charset="0"/>
              </a:rPr>
              <a:t>Using the </a:t>
            </a:r>
            <a:r>
              <a:rPr lang="en-US" sz="2800" b="1" dirty="0">
                <a:solidFill>
                  <a:srgbClr val="FFFF00"/>
                </a:solidFill>
                <a:latin typeface="Century Gothic" panose="020B0502020202020204" pitchFamily="34" charset="0"/>
                <a:cs typeface="Calibri" pitchFamily="34" charset="0"/>
              </a:rPr>
              <a:t>Interactive Communication Model</a:t>
            </a:r>
            <a:r>
              <a:rPr lang="en-US" sz="2800" dirty="0">
                <a:solidFill>
                  <a:srgbClr val="FFFF00"/>
                </a:solidFill>
                <a:latin typeface="Century Gothic" panose="020B0502020202020204" pitchFamily="34" charset="0"/>
                <a:cs typeface="Calibri" pitchFamily="34" charset="0"/>
              </a:rPr>
              <a:t> </a:t>
            </a:r>
            <a:r>
              <a:rPr lang="en-US" sz="2800" dirty="0">
                <a:solidFill>
                  <a:schemeClr val="bg1"/>
                </a:solidFill>
                <a:latin typeface="Century Gothic" panose="020B0502020202020204" pitchFamily="34" charset="0"/>
                <a:cs typeface="Calibri" pitchFamily="34" charset="0"/>
              </a:rPr>
              <a:t>to illustrate the communication process </a:t>
            </a:r>
            <a:br>
              <a:rPr lang="en-US" sz="2800" dirty="0">
                <a:solidFill>
                  <a:schemeClr val="bg1"/>
                </a:solidFill>
                <a:latin typeface="Century Gothic" panose="020B0502020202020204" pitchFamily="34" charset="0"/>
                <a:cs typeface="Calibri" pitchFamily="34" charset="0"/>
              </a:rPr>
            </a:br>
            <a:r>
              <a:rPr lang="en-US" sz="2800" dirty="0">
                <a:solidFill>
                  <a:schemeClr val="bg1"/>
                </a:solidFill>
                <a:latin typeface="Century Gothic" panose="020B0502020202020204" pitchFamily="34" charset="0"/>
                <a:cs typeface="Calibri" pitchFamily="34" charset="0"/>
              </a:rPr>
              <a:t>to the scientists</a:t>
            </a:r>
            <a:endParaRPr lang="en-SG" sz="2800" dirty="0">
              <a:solidFill>
                <a:schemeClr val="bg1"/>
              </a:solidFill>
              <a:latin typeface="Century Gothic" panose="020B0502020202020204" pitchFamily="34" charset="0"/>
              <a:cs typeface="Calibri" pitchFamily="34" charset="0"/>
            </a:endParaRPr>
          </a:p>
        </p:txBody>
      </p:sp>
      <p:sp>
        <p:nvSpPr>
          <p:cNvPr id="9" name="TextBox 8"/>
          <p:cNvSpPr txBox="1"/>
          <p:nvPr/>
        </p:nvSpPr>
        <p:spPr>
          <a:xfrm>
            <a:off x="179512" y="1623806"/>
            <a:ext cx="3095719" cy="923330"/>
          </a:xfrm>
          <a:prstGeom prst="rect">
            <a:avLst/>
          </a:prstGeom>
          <a:noFill/>
        </p:spPr>
        <p:txBody>
          <a:bodyPr wrap="none" rtlCol="0">
            <a:spAutoFit/>
          </a:bodyPr>
          <a:lstStyle/>
          <a:p>
            <a:r>
              <a:rPr lang="en-US" b="1" dirty="0">
                <a:solidFill>
                  <a:srgbClr val="FF0000"/>
                </a:solidFill>
                <a:latin typeface="Century Gothic" panose="020B0502020202020204" pitchFamily="34" charset="0"/>
              </a:rPr>
              <a:t>Verbal</a:t>
            </a:r>
            <a:r>
              <a:rPr lang="en-US" dirty="0">
                <a:solidFill>
                  <a:srgbClr val="FF0000"/>
                </a:solidFill>
                <a:latin typeface="Century Gothic" panose="020B0502020202020204" pitchFamily="34" charset="0"/>
              </a:rPr>
              <a:t>: </a:t>
            </a:r>
          </a:p>
          <a:p>
            <a:r>
              <a:rPr lang="en-US" dirty="0">
                <a:solidFill>
                  <a:srgbClr val="FF0000"/>
                </a:solidFill>
                <a:latin typeface="Century Gothic" panose="020B0502020202020204" pitchFamily="34" charset="0"/>
              </a:rPr>
              <a:t>Not possible because </a:t>
            </a:r>
          </a:p>
          <a:p>
            <a:r>
              <a:rPr lang="en-US" dirty="0">
                <a:solidFill>
                  <a:srgbClr val="FF0000"/>
                </a:solidFill>
                <a:latin typeface="Century Gothic" panose="020B0502020202020204" pitchFamily="34" charset="0"/>
              </a:rPr>
              <a:t>the language is unknown</a:t>
            </a:r>
          </a:p>
        </p:txBody>
      </p:sp>
      <p:grpSp>
        <p:nvGrpSpPr>
          <p:cNvPr id="10" name="Group 9"/>
          <p:cNvGrpSpPr/>
          <p:nvPr/>
        </p:nvGrpSpPr>
        <p:grpSpPr>
          <a:xfrm>
            <a:off x="182596" y="2104166"/>
            <a:ext cx="8365092" cy="4629166"/>
            <a:chOff x="182596" y="2104166"/>
            <a:chExt cx="8365092" cy="4629166"/>
          </a:xfrm>
        </p:grpSpPr>
        <p:grpSp>
          <p:nvGrpSpPr>
            <p:cNvPr id="5" name="Group 4"/>
            <p:cNvGrpSpPr/>
            <p:nvPr/>
          </p:nvGrpSpPr>
          <p:grpSpPr>
            <a:xfrm>
              <a:off x="566636" y="2104166"/>
              <a:ext cx="7594781" cy="3240359"/>
              <a:chOff x="459131" y="1412776"/>
              <a:chExt cx="7594781" cy="3240359"/>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2093937"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5544615"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9131" y="2449579"/>
                <a:ext cx="1629100" cy="923330"/>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a:p>
                <a:r>
                  <a:rPr lang="en-US" b="1" dirty="0">
                    <a:latin typeface="Calibri" pitchFamily="34" charset="0"/>
                    <a:cs typeface="Calibri" pitchFamily="34" charset="0"/>
                  </a:rPr>
                  <a:t>(The Scientists)</a:t>
                </a:r>
              </a:p>
            </p:txBody>
          </p:sp>
          <p:sp>
            <p:nvSpPr>
              <p:cNvPr id="8" name="TextBox 7"/>
              <p:cNvSpPr txBox="1"/>
              <p:nvPr/>
            </p:nvSpPr>
            <p:spPr>
              <a:xfrm>
                <a:off x="6840759" y="2449578"/>
                <a:ext cx="1213153" cy="923330"/>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p>
              <a:p>
                <a:r>
                  <a:rPr lang="en-US" b="1" dirty="0">
                    <a:latin typeface="Calibri" pitchFamily="34" charset="0"/>
                    <a:cs typeface="Calibri" pitchFamily="34" charset="0"/>
                  </a:rPr>
                  <a:t>(The Tribe)</a:t>
                </a:r>
                <a:endParaRPr lang="en-SG" b="1" dirty="0">
                  <a:latin typeface="Calibri" pitchFamily="34" charset="0"/>
                  <a:cs typeface="Calibri" pitchFamily="34" charset="0"/>
                </a:endParaRPr>
              </a:p>
            </p:txBody>
          </p:sp>
          <p:sp>
            <p:nvSpPr>
              <p:cNvPr id="16" name="Curved Down Arrow 15"/>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7" name="Curved Down Arrow 16"/>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8" name="TextBox 17"/>
              <p:cNvSpPr txBox="1"/>
              <p:nvPr/>
            </p:nvSpPr>
            <p:spPr>
              <a:xfrm>
                <a:off x="3672407" y="1722922"/>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grpSp>
        <p:sp>
          <p:nvSpPr>
            <p:cNvPr id="19" name="TextBox 18"/>
            <p:cNvSpPr txBox="1"/>
            <p:nvPr/>
          </p:nvSpPr>
          <p:spPr>
            <a:xfrm>
              <a:off x="3797024" y="4523199"/>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sp>
          <p:nvSpPr>
            <p:cNvPr id="20" name="TextBox 19"/>
            <p:cNvSpPr txBox="1"/>
            <p:nvPr/>
          </p:nvSpPr>
          <p:spPr>
            <a:xfrm>
              <a:off x="182596" y="5533003"/>
              <a:ext cx="5046574" cy="1200329"/>
            </a:xfrm>
            <a:prstGeom prst="rect">
              <a:avLst/>
            </a:prstGeom>
            <a:noFill/>
          </p:spPr>
          <p:txBody>
            <a:bodyPr wrap="none" rtlCol="0">
              <a:spAutoFit/>
            </a:bodyPr>
            <a:lstStyle/>
            <a:p>
              <a:r>
                <a:rPr lang="en-US" b="1" dirty="0">
                  <a:solidFill>
                    <a:srgbClr val="FF0000"/>
                  </a:solidFill>
                  <a:latin typeface="Century Gothic" panose="020B0502020202020204" pitchFamily="34" charset="0"/>
                </a:rPr>
                <a:t>Non-Verbal</a:t>
              </a:r>
              <a:r>
                <a:rPr lang="en-US" dirty="0">
                  <a:solidFill>
                    <a:srgbClr val="FF0000"/>
                  </a:solidFill>
                  <a:latin typeface="Century Gothic" panose="020B0502020202020204" pitchFamily="34" charset="0"/>
                </a:rPr>
                <a:t>:</a:t>
              </a:r>
            </a:p>
            <a:p>
              <a:r>
                <a:rPr lang="en-US" dirty="0">
                  <a:solidFill>
                    <a:srgbClr val="FF0000"/>
                  </a:solidFill>
                  <a:latin typeface="Century Gothic" panose="020B0502020202020204" pitchFamily="34" charset="0"/>
                </a:rPr>
                <a:t>Give Maracuja and Suri Palm Grubs as gifts </a:t>
              </a:r>
            </a:p>
            <a:p>
              <a:r>
                <a:rPr lang="en-US" dirty="0">
                  <a:solidFill>
                    <a:srgbClr val="FF0000"/>
                  </a:solidFill>
                  <a:latin typeface="Century Gothic" panose="020B0502020202020204" pitchFamily="34" charset="0"/>
                </a:rPr>
                <a:t>Men to communicate with men</a:t>
              </a:r>
            </a:p>
            <a:p>
              <a:r>
                <a:rPr lang="en-US" dirty="0">
                  <a:solidFill>
                    <a:srgbClr val="FF0000"/>
                  </a:solidFill>
                  <a:latin typeface="Century Gothic" panose="020B0502020202020204" pitchFamily="34" charset="0"/>
                </a:rPr>
                <a:t>Women communicate with women</a:t>
              </a:r>
            </a:p>
          </p:txBody>
        </p:sp>
        <p:sp>
          <p:nvSpPr>
            <p:cNvPr id="23" name="TextBox 22"/>
            <p:cNvSpPr txBox="1"/>
            <p:nvPr/>
          </p:nvSpPr>
          <p:spPr>
            <a:xfrm>
              <a:off x="6963513" y="4522820"/>
              <a:ext cx="1584175" cy="923330"/>
            </a:xfrm>
            <a:prstGeom prst="rect">
              <a:avLst/>
            </a:prstGeom>
            <a:noFill/>
          </p:spPr>
          <p:txBody>
            <a:bodyPr wrap="square" rtlCol="0">
              <a:spAutoFit/>
            </a:bodyPr>
            <a:lstStyle/>
            <a:p>
              <a:pPr algn="r"/>
              <a:r>
                <a:rPr lang="en-US" b="1" dirty="0">
                  <a:solidFill>
                    <a:srgbClr val="FF0000"/>
                  </a:solidFill>
                  <a:latin typeface="Century Gothic" panose="020B0502020202020204" pitchFamily="34" charset="0"/>
                </a:rPr>
                <a:t>Non-Verbal</a:t>
              </a:r>
              <a:r>
                <a:rPr lang="en-US" dirty="0">
                  <a:solidFill>
                    <a:srgbClr val="FF0000"/>
                  </a:solidFill>
                  <a:latin typeface="Century Gothic" panose="020B0502020202020204" pitchFamily="34" charset="0"/>
                </a:rPr>
                <a:t>:</a:t>
              </a:r>
            </a:p>
            <a:p>
              <a:pPr algn="r"/>
              <a:r>
                <a:rPr lang="en-US" dirty="0">
                  <a:solidFill>
                    <a:srgbClr val="FF0000"/>
                  </a:solidFill>
                  <a:latin typeface="Century Gothic" panose="020B0502020202020204" pitchFamily="34" charset="0"/>
                </a:rPr>
                <a:t>Hostile?</a:t>
              </a:r>
            </a:p>
            <a:p>
              <a:pPr algn="r"/>
              <a:r>
                <a:rPr lang="en-US" dirty="0">
                  <a:solidFill>
                    <a:srgbClr val="FF0000"/>
                  </a:solidFill>
                  <a:latin typeface="Century Gothic" panose="020B0502020202020204" pitchFamily="34" charset="0"/>
                </a:rPr>
                <a:t>Friendly?</a:t>
              </a:r>
            </a:p>
          </p:txBody>
        </p:sp>
        <p:sp>
          <p:nvSpPr>
            <p:cNvPr id="6" name="TextBox 5"/>
            <p:cNvSpPr txBox="1"/>
            <p:nvPr/>
          </p:nvSpPr>
          <p:spPr>
            <a:xfrm>
              <a:off x="5173824" y="6241954"/>
              <a:ext cx="3196709" cy="369332"/>
            </a:xfrm>
            <a:prstGeom prst="rect">
              <a:avLst/>
            </a:prstGeom>
            <a:solidFill>
              <a:schemeClr val="bg2">
                <a:lumMod val="25000"/>
              </a:schemeClr>
            </a:solidFill>
          </p:spPr>
          <p:txBody>
            <a:bodyPr wrap="none" rtlCol="0">
              <a:spAutoFit/>
            </a:bodyPr>
            <a:lstStyle/>
            <a:p>
              <a:r>
                <a:rPr lang="en-US" dirty="0">
                  <a:solidFill>
                    <a:schemeClr val="bg1"/>
                  </a:solidFill>
                  <a:latin typeface="Century Gothic" panose="020B0502020202020204" pitchFamily="34" charset="0"/>
                </a:rPr>
                <a:t>Pay attention to Feedback</a:t>
              </a:r>
            </a:p>
          </p:txBody>
        </p:sp>
        <p:cxnSp>
          <p:nvCxnSpPr>
            <p:cNvPr id="11" name="Straight Arrow Connector 10"/>
            <p:cNvCxnSpPr/>
            <p:nvPr/>
          </p:nvCxnSpPr>
          <p:spPr>
            <a:xfrm flipV="1">
              <a:off x="6236054" y="5171845"/>
              <a:ext cx="1072250" cy="11199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7785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ymillenniallifeblogger.files.wordpress.com/2014/10/shibacco-liquid-maracuja-maracuja-heave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4036" y="3284984"/>
            <a:ext cx="2007693" cy="200769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79512" y="1772816"/>
            <a:ext cx="8157592" cy="1800200"/>
          </a:xfrm>
        </p:spPr>
        <p:txBody>
          <a:bodyPr>
            <a:noAutofit/>
          </a:bodyPr>
          <a:lstStyle/>
          <a:p>
            <a:pPr>
              <a:spcBef>
                <a:spcPts val="0"/>
              </a:spcBef>
            </a:pPr>
            <a:r>
              <a:rPr lang="en-US" sz="2400" b="1" dirty="0">
                <a:solidFill>
                  <a:schemeClr val="tx1"/>
                </a:solidFill>
                <a:latin typeface="Century Gothic" panose="020B0502020202020204" pitchFamily="34" charset="0"/>
                <a:cs typeface="Calibri" pitchFamily="34" charset="0"/>
              </a:rPr>
              <a:t>Environment</a:t>
            </a:r>
            <a:r>
              <a:rPr lang="en-US" sz="2400" dirty="0">
                <a:solidFill>
                  <a:schemeClr val="tx1"/>
                </a:solidFill>
                <a:latin typeface="Century Gothic" panose="020B0502020202020204" pitchFamily="34" charset="0"/>
                <a:cs typeface="Calibri" pitchFamily="34" charset="0"/>
              </a:rPr>
              <a:t> </a:t>
            </a:r>
            <a:r>
              <a:rPr lang="en-US" sz="2400" dirty="0">
                <a:solidFill>
                  <a:schemeClr val="tx1"/>
                </a:solidFill>
                <a:latin typeface="Century Gothic" panose="020B0502020202020204" pitchFamily="34" charset="0"/>
                <a:cs typeface="Calibri" pitchFamily="34" charset="0"/>
                <a:sym typeface="Wingdings" panose="05000000000000000000" pitchFamily="2" charset="2"/>
              </a:rPr>
              <a:t> </a:t>
            </a:r>
            <a:r>
              <a:rPr lang="en-US" sz="2400" dirty="0">
                <a:solidFill>
                  <a:schemeClr val="tx1"/>
                </a:solidFill>
                <a:latin typeface="Century Gothic" panose="020B0502020202020204" pitchFamily="34" charset="0"/>
                <a:cs typeface="Calibri" pitchFamily="34" charset="0"/>
              </a:rPr>
              <a:t>Jungle</a:t>
            </a:r>
          </a:p>
          <a:p>
            <a:pPr>
              <a:spcBef>
                <a:spcPts val="0"/>
              </a:spcBef>
            </a:pPr>
            <a:endParaRPr lang="en-US" sz="2400" dirty="0">
              <a:solidFill>
                <a:schemeClr val="tx1"/>
              </a:solidFill>
              <a:latin typeface="Century Gothic" panose="020B0502020202020204" pitchFamily="34" charset="0"/>
              <a:cs typeface="Calibri" pitchFamily="34" charset="0"/>
            </a:endParaRPr>
          </a:p>
          <a:p>
            <a:pPr>
              <a:spcBef>
                <a:spcPts val="0"/>
              </a:spcBef>
            </a:pPr>
            <a:r>
              <a:rPr lang="en-US" sz="2400" b="1" dirty="0">
                <a:solidFill>
                  <a:schemeClr val="tx1"/>
                </a:solidFill>
                <a:latin typeface="Century Gothic" panose="020B0502020202020204" pitchFamily="34" charset="0"/>
                <a:cs typeface="Calibri" pitchFamily="34" charset="0"/>
              </a:rPr>
              <a:t>Food</a:t>
            </a:r>
            <a:r>
              <a:rPr lang="en-US" sz="2400" dirty="0">
                <a:solidFill>
                  <a:schemeClr val="tx1"/>
                </a:solidFill>
                <a:latin typeface="Century Gothic" panose="020B0502020202020204" pitchFamily="34" charset="0"/>
                <a:cs typeface="Calibri" pitchFamily="34" charset="0"/>
              </a:rPr>
              <a:t> </a:t>
            </a:r>
            <a:r>
              <a:rPr lang="en-US" sz="2400" dirty="0">
                <a:solidFill>
                  <a:schemeClr val="tx1"/>
                </a:solidFill>
                <a:latin typeface="Century Gothic" panose="020B0502020202020204" pitchFamily="34" charset="0"/>
                <a:cs typeface="Calibri" pitchFamily="34" charset="0"/>
                <a:sym typeface="Wingdings" panose="05000000000000000000" pitchFamily="2" charset="2"/>
              </a:rPr>
              <a:t> </a:t>
            </a:r>
            <a:r>
              <a:rPr lang="en-US" sz="2400" dirty="0">
                <a:solidFill>
                  <a:schemeClr val="tx1"/>
                </a:solidFill>
                <a:latin typeface="Century Gothic" panose="020B0502020202020204" pitchFamily="34" charset="0"/>
                <a:cs typeface="Calibri" pitchFamily="34" charset="0"/>
              </a:rPr>
              <a:t>Only those that are available in the jungle environment</a:t>
            </a: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a:p>
            <a:pPr>
              <a:spcBef>
                <a:spcPts val="0"/>
              </a:spcBef>
            </a:pPr>
            <a:endParaRPr lang="en-US" sz="2400" dirty="0">
              <a:solidFill>
                <a:schemeClr val="tx1"/>
              </a:solidFill>
              <a:latin typeface="Century Gothic" panose="020B0502020202020204" pitchFamily="34" charset="0"/>
              <a:cs typeface="Calibri" pitchFamily="34" charset="0"/>
            </a:endParaRP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p:txBody>
      </p:sp>
      <p:sp>
        <p:nvSpPr>
          <p:cNvPr id="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Context</a:t>
            </a:r>
            <a:endParaRPr lang="en-SG" sz="4000" b="1" dirty="0">
              <a:solidFill>
                <a:srgbClr val="FFFF00"/>
              </a:solidFill>
              <a:latin typeface="Century Gothic" panose="020B0502020202020204" pitchFamily="34" charset="0"/>
              <a:cs typeface="Calibri" pitchFamily="34" charset="0"/>
            </a:endParaRPr>
          </a:p>
        </p:txBody>
      </p:sp>
      <p:sp>
        <p:nvSpPr>
          <p:cNvPr id="7" name="Content Placeholder 2"/>
          <p:cNvSpPr txBox="1">
            <a:spLocks/>
          </p:cNvSpPr>
          <p:nvPr/>
        </p:nvSpPr>
        <p:spPr>
          <a:xfrm>
            <a:off x="539552" y="3885987"/>
            <a:ext cx="5256584" cy="32154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u="sng" dirty="0">
                <a:latin typeface="Century Gothic" panose="020B0502020202020204" pitchFamily="34" charset="0"/>
                <a:cs typeface="Calibri" pitchFamily="34" charset="0"/>
              </a:rPr>
              <a:t>Suggestion:</a:t>
            </a:r>
            <a:endParaRPr lang="en-US" sz="2400" b="1" u="sng" dirty="0">
              <a:latin typeface="Century Gothic" panose="020B0502020202020204" pitchFamily="34" charset="0"/>
              <a:cs typeface="Calibri" pitchFamily="34" charset="0"/>
            </a:endParaRPr>
          </a:p>
          <a:p>
            <a:pPr marL="0" indent="0" algn="just">
              <a:spcBef>
                <a:spcPts val="0"/>
              </a:spcBef>
              <a:buFont typeface="Arial" panose="020B0604020202020204" pitchFamily="34" charset="0"/>
              <a:buNone/>
            </a:pPr>
            <a:r>
              <a:rPr lang="en-US" sz="2400" dirty="0">
                <a:latin typeface="Century Gothic" panose="020B0502020202020204" pitchFamily="34" charset="0"/>
                <a:cs typeface="Calibri" pitchFamily="34" charset="0"/>
              </a:rPr>
              <a:t>The scientist should give </a:t>
            </a:r>
            <a:r>
              <a:rPr lang="en-US" sz="2400" b="1" dirty="0">
                <a:latin typeface="Century Gothic" panose="020B0502020202020204" pitchFamily="34" charset="0"/>
                <a:cs typeface="Calibri" pitchFamily="34" charset="0"/>
              </a:rPr>
              <a:t>Maracuja </a:t>
            </a:r>
            <a:r>
              <a:rPr lang="en-US" sz="2400" dirty="0">
                <a:latin typeface="Century Gothic" panose="020B0502020202020204" pitchFamily="34" charset="0"/>
                <a:cs typeface="Calibri" pitchFamily="34" charset="0"/>
              </a:rPr>
              <a:t>and </a:t>
            </a:r>
            <a:r>
              <a:rPr lang="en-US" sz="2400" b="1" dirty="0">
                <a:latin typeface="Century Gothic" panose="020B0502020202020204" pitchFamily="34" charset="0"/>
                <a:cs typeface="Calibri" pitchFamily="34" charset="0"/>
              </a:rPr>
              <a:t>Suri Palm Grubs </a:t>
            </a:r>
            <a:r>
              <a:rPr lang="en-US" sz="2400" dirty="0">
                <a:latin typeface="Century Gothic" panose="020B0502020202020204" pitchFamily="34" charset="0"/>
                <a:cs typeface="Calibri" pitchFamily="34" charset="0"/>
              </a:rPr>
              <a:t>as gifts to demonstrate that they are coming in peace.</a:t>
            </a:r>
          </a:p>
          <a:p>
            <a:pPr>
              <a:spcBef>
                <a:spcPts val="0"/>
              </a:spcBef>
            </a:pPr>
            <a:endParaRPr lang="en-US" sz="2400" dirty="0">
              <a:latin typeface="Century Gothic" panose="020B0502020202020204" pitchFamily="34" charset="0"/>
              <a:cs typeface="Calibri" pitchFamily="34" charset="0"/>
            </a:endParaRPr>
          </a:p>
          <a:p>
            <a:pPr marL="0" indent="0">
              <a:spcBef>
                <a:spcPts val="0"/>
              </a:spcBef>
              <a:buFont typeface="Arial" panose="020B0604020202020204" pitchFamily="34" charset="0"/>
              <a:buNone/>
            </a:pPr>
            <a:endParaRPr lang="en-US" sz="2400" dirty="0">
              <a:latin typeface="Century Gothic" panose="020B0502020202020204" pitchFamily="34" charset="0"/>
              <a:cs typeface="Calibri" pitchFamily="34" charset="0"/>
            </a:endParaRPr>
          </a:p>
        </p:txBody>
      </p:sp>
      <p:pic>
        <p:nvPicPr>
          <p:cNvPr id="1028" name="Picture 4" descr="http://media3.s-nbcnews.com/j/MSNBC/Components/Photo/_new/111026-cicada%20plate-h.grid-6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5100373"/>
            <a:ext cx="2619859" cy="175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42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4" y="1772816"/>
            <a:ext cx="8730716" cy="2476873"/>
          </a:xfrm>
        </p:spPr>
        <p:txBody>
          <a:bodyPr>
            <a:noAutofit/>
          </a:bodyPr>
          <a:lstStyle/>
          <a:p>
            <a:pPr>
              <a:spcBef>
                <a:spcPts val="1800"/>
              </a:spcBef>
            </a:pPr>
            <a:r>
              <a:rPr lang="en-US" sz="2400" b="1" dirty="0">
                <a:solidFill>
                  <a:schemeClr val="tx1"/>
                </a:solidFill>
                <a:latin typeface="Century Gothic" panose="020B0502020202020204" pitchFamily="34" charset="0"/>
                <a:cs typeface="Calibri" pitchFamily="34" charset="0"/>
              </a:rPr>
              <a:t>Gender Roles </a:t>
            </a:r>
            <a:r>
              <a:rPr lang="en-US" sz="2400" dirty="0">
                <a:solidFill>
                  <a:schemeClr val="tx1"/>
                </a:solidFill>
                <a:latin typeface="Century Gothic" panose="020B0502020202020204" pitchFamily="34" charset="0"/>
                <a:cs typeface="Calibri" pitchFamily="34" charset="0"/>
                <a:sym typeface="Wingdings" panose="05000000000000000000" pitchFamily="2" charset="2"/>
              </a:rPr>
              <a:t> M</a:t>
            </a:r>
            <a:r>
              <a:rPr lang="en-US" sz="2400" dirty="0">
                <a:solidFill>
                  <a:schemeClr val="tx1"/>
                </a:solidFill>
                <a:latin typeface="Century Gothic" panose="020B0502020202020204" pitchFamily="34" charset="0"/>
                <a:cs typeface="Calibri" pitchFamily="34" charset="0"/>
              </a:rPr>
              <a:t>en and women stay in different longhouses</a:t>
            </a:r>
          </a:p>
          <a:p>
            <a:pPr>
              <a:spcBef>
                <a:spcPts val="1800"/>
              </a:spcBef>
            </a:pPr>
            <a:r>
              <a:rPr lang="en-US" sz="2400" b="1" dirty="0">
                <a:solidFill>
                  <a:schemeClr val="tx1"/>
                </a:solidFill>
                <a:latin typeface="Century Gothic" panose="020B0502020202020204" pitchFamily="34" charset="0"/>
                <a:cs typeface="Calibri" pitchFamily="34" charset="0"/>
              </a:rPr>
              <a:t>Status</a:t>
            </a:r>
            <a:r>
              <a:rPr lang="en-US" sz="2400" dirty="0">
                <a:solidFill>
                  <a:schemeClr val="tx1"/>
                </a:solidFill>
                <a:latin typeface="Century Gothic" panose="020B0502020202020204" pitchFamily="34" charset="0"/>
                <a:cs typeface="Calibri" pitchFamily="34" charset="0"/>
              </a:rPr>
              <a:t> </a:t>
            </a:r>
            <a:r>
              <a:rPr lang="en-US" sz="2400" dirty="0">
                <a:solidFill>
                  <a:schemeClr val="tx1"/>
                </a:solidFill>
                <a:latin typeface="Century Gothic" panose="020B0502020202020204" pitchFamily="34" charset="0"/>
                <a:cs typeface="Calibri" pitchFamily="34" charset="0"/>
                <a:sym typeface="Wingdings" panose="05000000000000000000" pitchFamily="2" charset="2"/>
              </a:rPr>
              <a:t> </a:t>
            </a:r>
            <a:r>
              <a:rPr lang="en-US" sz="2400" dirty="0">
                <a:solidFill>
                  <a:schemeClr val="tx1"/>
                </a:solidFill>
                <a:latin typeface="Century Gothic" panose="020B0502020202020204" pitchFamily="34" charset="0"/>
                <a:cs typeface="Calibri" pitchFamily="34" charset="0"/>
              </a:rPr>
              <a:t>The man without the red paint on the face and upper body is probably the leader.</a:t>
            </a:r>
          </a:p>
          <a:p>
            <a:pPr marL="0" indent="0">
              <a:spcBef>
                <a:spcPts val="1800"/>
              </a:spcBef>
              <a:buNone/>
            </a:pPr>
            <a:endParaRPr lang="en-US" sz="2000" u="sng" dirty="0">
              <a:solidFill>
                <a:schemeClr val="tx1"/>
              </a:solidFill>
              <a:latin typeface="Century Gothic" panose="020B0502020202020204" pitchFamily="34" charset="0"/>
              <a:cs typeface="Calibri" pitchFamily="34" charset="0"/>
            </a:endParaRPr>
          </a:p>
        </p:txBody>
      </p:sp>
      <p:sp>
        <p:nvSpPr>
          <p:cNvPr id="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Audience</a:t>
            </a:r>
            <a:endParaRPr lang="en-SG" sz="4000" b="1" dirty="0">
              <a:solidFill>
                <a:srgbClr val="FFFF00"/>
              </a:solidFill>
              <a:latin typeface="Century Gothic" panose="020B0502020202020204" pitchFamily="34" charset="0"/>
              <a:cs typeface="Calibri"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2320" y="3789040"/>
            <a:ext cx="1571469" cy="2520280"/>
          </a:xfrm>
          <a:prstGeom prst="rect">
            <a:avLst/>
          </a:prstGeom>
        </p:spPr>
      </p:pic>
      <p:sp>
        <p:nvSpPr>
          <p:cNvPr id="7" name="Rectangle 6"/>
          <p:cNvSpPr/>
          <p:nvPr/>
        </p:nvSpPr>
        <p:spPr>
          <a:xfrm>
            <a:off x="370063" y="4247217"/>
            <a:ext cx="7586314" cy="2308324"/>
          </a:xfrm>
          <a:prstGeom prst="rect">
            <a:avLst/>
          </a:prstGeom>
        </p:spPr>
        <p:txBody>
          <a:bodyPr wrap="square">
            <a:spAutoFit/>
          </a:bodyPr>
          <a:lstStyle/>
          <a:p>
            <a:r>
              <a:rPr lang="en-US" sz="2400" u="sng" dirty="0">
                <a:latin typeface="Century Gothic" panose="020B0502020202020204" pitchFamily="34" charset="0"/>
                <a:cs typeface="Calibri" pitchFamily="34" charset="0"/>
              </a:rPr>
              <a:t>Suggestions:</a:t>
            </a:r>
          </a:p>
          <a:p>
            <a:endParaRPr lang="en-US" sz="2400" u="sng" dirty="0">
              <a:latin typeface="Century Gothic" panose="020B0502020202020204" pitchFamily="34" charset="0"/>
              <a:cs typeface="Calibri" pitchFamily="34" charset="0"/>
            </a:endParaRPr>
          </a:p>
          <a:p>
            <a:r>
              <a:rPr lang="en-SG" sz="2400" dirty="0">
                <a:latin typeface="Century Gothic" panose="020B0502020202020204" pitchFamily="34" charset="0"/>
                <a:cs typeface="Calibri" pitchFamily="34" charset="0"/>
              </a:rPr>
              <a:t>Ensure </a:t>
            </a:r>
            <a:r>
              <a:rPr lang="en-SG" sz="2400" b="1" dirty="0">
                <a:latin typeface="Century Gothic" panose="020B0502020202020204" pitchFamily="34" charset="0"/>
                <a:cs typeface="Calibri" pitchFamily="34" charset="0"/>
              </a:rPr>
              <a:t>women communicate with women </a:t>
            </a:r>
            <a:r>
              <a:rPr lang="en-SG" sz="2400" dirty="0">
                <a:latin typeface="Century Gothic" panose="020B0502020202020204" pitchFamily="34" charset="0"/>
                <a:cs typeface="Calibri" pitchFamily="34" charset="0"/>
              </a:rPr>
              <a:t>and </a:t>
            </a:r>
            <a:r>
              <a:rPr lang="en-SG" sz="2400" b="1" dirty="0">
                <a:latin typeface="Century Gothic" panose="020B0502020202020204" pitchFamily="34" charset="0"/>
                <a:cs typeface="Calibri" pitchFamily="34" charset="0"/>
              </a:rPr>
              <a:t>men communicate with men.</a:t>
            </a:r>
            <a:endParaRPr lang="en-US" sz="2400" dirty="0">
              <a:latin typeface="Century Gothic" panose="020B0502020202020204" pitchFamily="34" charset="0"/>
              <a:cs typeface="Calibri" pitchFamily="34" charset="0"/>
            </a:endParaRPr>
          </a:p>
          <a:p>
            <a:endParaRPr lang="en-US" sz="2400" b="1" dirty="0">
              <a:latin typeface="Century Gothic" panose="020B0502020202020204" pitchFamily="34" charset="0"/>
              <a:cs typeface="Calibri" pitchFamily="34" charset="0"/>
            </a:endParaRPr>
          </a:p>
          <a:p>
            <a:r>
              <a:rPr lang="en-US" sz="2400" b="1" dirty="0">
                <a:latin typeface="Century Gothic" panose="020B0502020202020204" pitchFamily="34" charset="0"/>
                <a:cs typeface="Calibri" pitchFamily="34" charset="0"/>
              </a:rPr>
              <a:t>Initiate communication with the leader </a:t>
            </a:r>
          </a:p>
        </p:txBody>
      </p:sp>
    </p:spTree>
    <p:extLst>
      <p:ext uri="{BB962C8B-B14F-4D97-AF65-F5344CB8AC3E}">
        <p14:creationId xmlns:p14="http://schemas.microsoft.com/office/powerpoint/2010/main" val="395268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864" y="1772816"/>
            <a:ext cx="8157592" cy="5040560"/>
          </a:xfrm>
        </p:spPr>
        <p:txBody>
          <a:bodyPr>
            <a:noAutofit/>
          </a:bodyPr>
          <a:lstStyle/>
          <a:p>
            <a:pPr marL="0" indent="0">
              <a:spcBef>
                <a:spcPts val="0"/>
              </a:spcBef>
              <a:buNone/>
            </a:pPr>
            <a:r>
              <a:rPr lang="en-US" sz="2400" b="1" dirty="0">
                <a:solidFill>
                  <a:schemeClr val="tx1"/>
                </a:solidFill>
                <a:latin typeface="Century Gothic" panose="020B0502020202020204" pitchFamily="34" charset="0"/>
                <a:cs typeface="Calibri" pitchFamily="34" charset="0"/>
              </a:rPr>
              <a:t>Persuade</a:t>
            </a:r>
            <a:r>
              <a:rPr lang="en-US" sz="2400" dirty="0">
                <a:solidFill>
                  <a:schemeClr val="tx1"/>
                </a:solidFill>
                <a:latin typeface="Century Gothic" panose="020B0502020202020204" pitchFamily="34" charset="0"/>
                <a:cs typeface="Calibri" pitchFamily="34" charset="0"/>
              </a:rPr>
              <a:t> </a:t>
            </a:r>
            <a:r>
              <a:rPr lang="en-US" sz="2400" dirty="0">
                <a:solidFill>
                  <a:schemeClr val="tx1"/>
                </a:solidFill>
                <a:latin typeface="Century Gothic" panose="020B0502020202020204" pitchFamily="34" charset="0"/>
                <a:cs typeface="Calibri" pitchFamily="34" charset="0"/>
                <a:sym typeface="Wingdings" panose="05000000000000000000" pitchFamily="2" charset="2"/>
              </a:rPr>
              <a:t> </a:t>
            </a:r>
            <a:r>
              <a:rPr lang="en-US" sz="2400" dirty="0">
                <a:solidFill>
                  <a:schemeClr val="tx1"/>
                </a:solidFill>
                <a:latin typeface="Century Gothic" panose="020B0502020202020204" pitchFamily="34" charset="0"/>
                <a:cs typeface="Calibri" pitchFamily="34" charset="0"/>
              </a:rPr>
              <a:t>Convey the message “I come in peace”</a:t>
            </a: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a:p>
            <a:pPr marL="0" indent="0">
              <a:spcBef>
                <a:spcPts val="0"/>
              </a:spcBef>
              <a:buNone/>
            </a:pPr>
            <a:r>
              <a:rPr lang="en-US" sz="2400" u="sng" dirty="0">
                <a:solidFill>
                  <a:schemeClr val="tx1"/>
                </a:solidFill>
                <a:latin typeface="Century Gothic" panose="020B0502020202020204" pitchFamily="34" charset="0"/>
                <a:cs typeface="Calibri" pitchFamily="34" charset="0"/>
              </a:rPr>
              <a:t>Suggestions:</a:t>
            </a: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a:p>
            <a:pPr marL="0" indent="0">
              <a:spcBef>
                <a:spcPts val="0"/>
              </a:spcBef>
              <a:buNone/>
            </a:pPr>
            <a:r>
              <a:rPr lang="en-US" sz="2400" dirty="0">
                <a:solidFill>
                  <a:schemeClr val="tx1"/>
                </a:solidFill>
                <a:latin typeface="Century Gothic" panose="020B0502020202020204" pitchFamily="34" charset="0"/>
                <a:cs typeface="Calibri" pitchFamily="34" charset="0"/>
              </a:rPr>
              <a:t>Focus on the needs of the tribe. </a:t>
            </a: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a:p>
            <a:pPr marL="0" indent="0">
              <a:spcBef>
                <a:spcPts val="0"/>
              </a:spcBef>
              <a:buNone/>
            </a:pPr>
            <a:r>
              <a:rPr lang="en-US" sz="2400" dirty="0">
                <a:solidFill>
                  <a:schemeClr val="tx1"/>
                </a:solidFill>
                <a:latin typeface="Century Gothic" panose="020B0502020202020204" pitchFamily="34" charset="0"/>
                <a:cs typeface="Calibri" pitchFamily="34" charset="0"/>
              </a:rPr>
              <a:t>Provide a solution to a problem in the tribe (e.g. provide food to reduce starvation)</a:t>
            </a:r>
          </a:p>
          <a:p>
            <a:pPr marL="0" indent="0">
              <a:spcBef>
                <a:spcPts val="0"/>
              </a:spcBef>
              <a:buNone/>
            </a:pPr>
            <a:endParaRPr lang="en-US" sz="2400" dirty="0">
              <a:solidFill>
                <a:schemeClr val="tx1"/>
              </a:solidFill>
              <a:latin typeface="Century Gothic" panose="020B0502020202020204" pitchFamily="34" charset="0"/>
              <a:cs typeface="Calibri" pitchFamily="34" charset="0"/>
            </a:endParaRPr>
          </a:p>
        </p:txBody>
      </p:sp>
      <p:sp>
        <p:nvSpPr>
          <p:cNvPr id="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Purpose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1100914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031596"/>
            <a:ext cx="8784976" cy="4824536"/>
          </a:xfrm>
        </p:spPr>
        <p:txBody>
          <a:bodyPr>
            <a:noAutofit/>
          </a:bodyPr>
          <a:lstStyle/>
          <a:p>
            <a:pPr>
              <a:spcBef>
                <a:spcPts val="0"/>
              </a:spcBef>
            </a:pPr>
            <a:r>
              <a:rPr lang="en-US" sz="2000" b="1" dirty="0">
                <a:solidFill>
                  <a:schemeClr val="tx1"/>
                </a:solidFill>
                <a:latin typeface="Century Gothic" panose="020B0502020202020204" pitchFamily="34" charset="0"/>
                <a:cs typeface="Calibri" pitchFamily="34" charset="0"/>
              </a:rPr>
              <a:t>Introduction</a:t>
            </a:r>
          </a:p>
          <a:p>
            <a:pPr lvl="1">
              <a:spcBef>
                <a:spcPts val="0"/>
              </a:spcBef>
            </a:pPr>
            <a:r>
              <a:rPr lang="en-US" sz="2000" b="1" dirty="0">
                <a:solidFill>
                  <a:schemeClr val="tx1"/>
                </a:solidFill>
                <a:latin typeface="Century Gothic" panose="020B0502020202020204" pitchFamily="34" charset="0"/>
                <a:cs typeface="Calibri" pitchFamily="34" charset="0"/>
              </a:rPr>
              <a:t>Use a demonstration </a:t>
            </a:r>
            <a:r>
              <a:rPr lang="en-US" sz="2000" dirty="0">
                <a:solidFill>
                  <a:schemeClr val="tx1"/>
                </a:solidFill>
                <a:latin typeface="Century Gothic" panose="020B0502020202020204" pitchFamily="34" charset="0"/>
                <a:cs typeface="Calibri" pitchFamily="34" charset="0"/>
              </a:rPr>
              <a:t>to start the conversation  (e.g. eat the Maracuja and Suri Palm Grubs in-front of the tribe)</a:t>
            </a:r>
          </a:p>
          <a:p>
            <a:pPr marL="457200" lvl="1" indent="0">
              <a:spcBef>
                <a:spcPts val="0"/>
              </a:spcBef>
              <a:buNone/>
            </a:pPr>
            <a:endParaRPr lang="en-US" sz="2000" dirty="0">
              <a:solidFill>
                <a:schemeClr val="tx1"/>
              </a:solidFill>
              <a:latin typeface="Century Gothic" panose="020B0502020202020204" pitchFamily="34" charset="0"/>
              <a:cs typeface="Calibri" pitchFamily="34" charset="0"/>
            </a:endParaRPr>
          </a:p>
          <a:p>
            <a:pPr>
              <a:spcBef>
                <a:spcPts val="0"/>
              </a:spcBef>
            </a:pPr>
            <a:r>
              <a:rPr lang="en-US" sz="2000" b="1" dirty="0">
                <a:solidFill>
                  <a:schemeClr val="tx1"/>
                </a:solidFill>
                <a:latin typeface="Century Gothic" panose="020B0502020202020204" pitchFamily="34" charset="0"/>
                <a:cs typeface="Calibri" pitchFamily="34" charset="0"/>
              </a:rPr>
              <a:t>Body</a:t>
            </a:r>
          </a:p>
          <a:p>
            <a:pPr lvl="1">
              <a:spcBef>
                <a:spcPts val="0"/>
              </a:spcBef>
            </a:pPr>
            <a:r>
              <a:rPr lang="en-US" sz="2000" dirty="0">
                <a:solidFill>
                  <a:schemeClr val="tx1"/>
                </a:solidFill>
                <a:latin typeface="Century Gothic" panose="020B0502020202020204" pitchFamily="34" charset="0"/>
                <a:cs typeface="Calibri" pitchFamily="34" charset="0"/>
              </a:rPr>
              <a:t>Convey the message by using </a:t>
            </a:r>
            <a:r>
              <a:rPr lang="en-US" sz="2000" b="1" dirty="0">
                <a:solidFill>
                  <a:schemeClr val="tx1"/>
                </a:solidFill>
                <a:latin typeface="Century Gothic" panose="020B0502020202020204" pitchFamily="34" charset="0"/>
                <a:cs typeface="Calibri" pitchFamily="34" charset="0"/>
              </a:rPr>
              <a:t>non-verbal cues</a:t>
            </a:r>
            <a:r>
              <a:rPr lang="en-US" sz="2000" dirty="0">
                <a:solidFill>
                  <a:schemeClr val="tx1"/>
                </a:solidFill>
                <a:latin typeface="Century Gothic" panose="020B0502020202020204" pitchFamily="34" charset="0"/>
                <a:cs typeface="Calibri" pitchFamily="34" charset="0"/>
              </a:rPr>
              <a:t> </a:t>
            </a:r>
            <a:r>
              <a:rPr lang="en-US" sz="2000" b="1" dirty="0">
                <a:solidFill>
                  <a:schemeClr val="tx1"/>
                </a:solidFill>
                <a:latin typeface="Century Gothic" panose="020B0502020202020204" pitchFamily="34" charset="0"/>
                <a:cs typeface="Calibri" pitchFamily="34" charset="0"/>
              </a:rPr>
              <a:t>mimicking first the most non-threatening gestures </a:t>
            </a:r>
            <a:r>
              <a:rPr lang="en-US" sz="2000" dirty="0">
                <a:solidFill>
                  <a:schemeClr val="tx1"/>
                </a:solidFill>
                <a:latin typeface="Century Gothic" panose="020B0502020202020204" pitchFamily="34" charset="0"/>
                <a:cs typeface="Calibri" pitchFamily="34" charset="0"/>
              </a:rPr>
              <a:t>and subsequently following with another.</a:t>
            </a:r>
          </a:p>
          <a:p>
            <a:pPr marL="457200" lvl="1" indent="0">
              <a:spcBef>
                <a:spcPts val="0"/>
              </a:spcBef>
              <a:buNone/>
            </a:pPr>
            <a:endParaRPr lang="en-US" sz="2000" dirty="0">
              <a:solidFill>
                <a:schemeClr val="tx1"/>
              </a:solidFill>
              <a:latin typeface="Century Gothic" panose="020B0502020202020204" pitchFamily="34" charset="0"/>
              <a:cs typeface="Calibri" pitchFamily="34" charset="0"/>
            </a:endParaRPr>
          </a:p>
          <a:p>
            <a:pPr>
              <a:spcBef>
                <a:spcPts val="0"/>
              </a:spcBef>
            </a:pPr>
            <a:r>
              <a:rPr lang="en-US" sz="2000" b="1" dirty="0">
                <a:solidFill>
                  <a:schemeClr val="tx1"/>
                </a:solidFill>
                <a:latin typeface="Century Gothic" panose="020B0502020202020204" pitchFamily="34" charset="0"/>
                <a:cs typeface="Calibri" pitchFamily="34" charset="0"/>
              </a:rPr>
              <a:t>Conclusion</a:t>
            </a:r>
          </a:p>
          <a:p>
            <a:pPr lvl="1">
              <a:spcBef>
                <a:spcPts val="0"/>
              </a:spcBef>
            </a:pPr>
            <a:r>
              <a:rPr lang="en-US" sz="2000" b="1" dirty="0">
                <a:solidFill>
                  <a:schemeClr val="tx1"/>
                </a:solidFill>
                <a:latin typeface="Century Gothic" panose="020B0502020202020204" pitchFamily="34" charset="0"/>
                <a:cs typeface="Calibri" pitchFamily="34" charset="0"/>
              </a:rPr>
              <a:t>Give gifts </a:t>
            </a:r>
            <a:r>
              <a:rPr lang="en-US" sz="2000" dirty="0">
                <a:solidFill>
                  <a:schemeClr val="tx1"/>
                </a:solidFill>
                <a:latin typeface="Century Gothic" panose="020B0502020202020204" pitchFamily="34" charset="0"/>
                <a:cs typeface="Calibri" pitchFamily="34" charset="0"/>
              </a:rPr>
              <a:t>(e.g. Maracuja) that  the tribe needs to reinforce the message that they are coming in peace.</a:t>
            </a:r>
          </a:p>
          <a:p>
            <a:pPr marL="0" indent="0">
              <a:spcBef>
                <a:spcPts val="0"/>
              </a:spcBef>
              <a:buNone/>
            </a:pPr>
            <a:endParaRPr lang="en-US" sz="2000" dirty="0">
              <a:solidFill>
                <a:schemeClr val="tx1"/>
              </a:solidFill>
              <a:latin typeface="Calibri" pitchFamily="34" charset="0"/>
              <a:cs typeface="Calibri" pitchFamily="34" charset="0"/>
            </a:endParaRPr>
          </a:p>
        </p:txBody>
      </p:sp>
      <p:sp>
        <p:nvSpPr>
          <p:cNvPr id="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Structure</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114066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Uncontacted Amazon Tribe: </a:t>
            </a:r>
            <a:br>
              <a:rPr lang="en-GB" dirty="0"/>
            </a:br>
            <a:r>
              <a:rPr lang="en-GB" dirty="0"/>
              <a:t>First ever aerial footage</a:t>
            </a:r>
            <a:endParaRPr lang="en-SG" dirty="0">
              <a:solidFill>
                <a:srgbClr val="FF0000"/>
              </a:solidFill>
            </a:endParaRPr>
          </a:p>
        </p:txBody>
      </p:sp>
      <p:pic>
        <p:nvPicPr>
          <p:cNvPr id="4" name="sLErPqqCC54"/>
          <p:cNvPicPr>
            <a:picLocks noRot="1" noChangeAspect="1"/>
          </p:cNvPicPr>
          <p:nvPr>
            <a:videoFile r:link="rId1"/>
          </p:nvPr>
        </p:nvPicPr>
        <p:blipFill>
          <a:blip r:embed="rId3"/>
          <a:stretch>
            <a:fillRect/>
          </a:stretch>
        </p:blipFill>
        <p:spPr>
          <a:xfrm>
            <a:off x="1187624" y="1772816"/>
            <a:ext cx="6534472" cy="4410733"/>
          </a:xfrm>
          <a:prstGeom prst="rect">
            <a:avLst/>
          </a:prstGeom>
        </p:spPr>
      </p:pic>
      <p:sp>
        <p:nvSpPr>
          <p:cNvPr id="5" name="TextBox 4"/>
          <p:cNvSpPr txBox="1"/>
          <p:nvPr/>
        </p:nvSpPr>
        <p:spPr>
          <a:xfrm>
            <a:off x="1187624" y="6381328"/>
            <a:ext cx="7416824" cy="646331"/>
          </a:xfrm>
          <a:prstGeom prst="rect">
            <a:avLst/>
          </a:prstGeom>
          <a:noFill/>
        </p:spPr>
        <p:txBody>
          <a:bodyPr wrap="square" rtlCol="0">
            <a:spAutoFit/>
          </a:bodyPr>
          <a:lstStyle/>
          <a:p>
            <a:r>
              <a:rPr lang="en-GB" sz="1200" dirty="0"/>
              <a:t>S. (2011, February 08). Uncontacted Amazon Tribe: First ever aerial footage. Retrieved March 25, 2016, from </a:t>
            </a:r>
            <a:r>
              <a:rPr lang="en-GB" sz="1200" dirty="0">
                <a:hlinkClick r:id="rId4"/>
              </a:rPr>
              <a:t>https://www.youtube.com/watch?v=sLErPqqCC54</a:t>
            </a:r>
            <a:endParaRPr lang="en-GB" sz="1200" dirty="0"/>
          </a:p>
          <a:p>
            <a:endParaRPr lang="en-SG" sz="1200" dirty="0"/>
          </a:p>
        </p:txBody>
      </p:sp>
    </p:spTree>
    <p:extLst>
      <p:ext uri="{BB962C8B-B14F-4D97-AF65-F5344CB8AC3E}">
        <p14:creationId xmlns:p14="http://schemas.microsoft.com/office/powerpoint/2010/main" val="1210399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79388" y="1714500"/>
            <a:ext cx="8785225" cy="5143500"/>
          </a:xfrm>
          <a:prstGeom prst="rect">
            <a:avLst/>
          </a:prstGeom>
          <a:solidFill>
            <a:schemeClr val="bg1"/>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itle 1"/>
          <p:cNvSpPr txBox="1">
            <a:spLocks/>
          </p:cNvSpPr>
          <p:nvPr/>
        </p:nvSpPr>
        <p:spPr>
          <a:xfrm>
            <a:off x="457200" y="274638"/>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Uncontacted Amazon Tribe: </a:t>
            </a:r>
          </a:p>
          <a:p>
            <a:r>
              <a:rPr lang="en-GB" dirty="0"/>
              <a:t>First ever aerial footage (Webpage)</a:t>
            </a:r>
            <a:endParaRPr lang="en-SG" dirty="0">
              <a:solidFill>
                <a:srgbClr val="FF0000"/>
              </a:solidFill>
            </a:endParaRPr>
          </a:p>
        </p:txBody>
      </p:sp>
      <p:sp>
        <p:nvSpPr>
          <p:cNvPr id="4" name="TextBox 3"/>
          <p:cNvSpPr txBox="1"/>
          <p:nvPr/>
        </p:nvSpPr>
        <p:spPr>
          <a:xfrm>
            <a:off x="683568" y="6237312"/>
            <a:ext cx="7821613" cy="784830"/>
          </a:xfrm>
          <a:prstGeom prst="rect">
            <a:avLst/>
          </a:prstGeom>
          <a:noFill/>
        </p:spPr>
        <p:txBody>
          <a:bodyPr wrap="square" rtlCol="0">
            <a:spAutoFit/>
          </a:bodyPr>
          <a:lstStyle/>
          <a:p>
            <a:r>
              <a:rPr lang="en-SG" sz="1500" b="1" dirty="0">
                <a:latin typeface="Arial" panose="020B0604020202020204" pitchFamily="34" charset="0"/>
                <a:cs typeface="Arial" panose="020B0604020202020204" pitchFamily="34" charset="0"/>
              </a:rPr>
              <a:t>Uncontacted Tribes - Films from Survival International. (2011, February 4). Retrieved March 07, 2017, from </a:t>
            </a:r>
            <a:r>
              <a:rPr lang="en-SG" sz="1500" b="1" dirty="0">
                <a:latin typeface="Arial" panose="020B0604020202020204" pitchFamily="34" charset="0"/>
                <a:cs typeface="Arial" panose="020B0604020202020204" pitchFamily="34" charset="0"/>
                <a:hlinkClick r:id="rId3"/>
              </a:rPr>
              <a:t>http://www.uncontactedtribes.org/brazilfootage</a:t>
            </a:r>
            <a:endParaRPr lang="en-SG" sz="1500" b="1" dirty="0">
              <a:latin typeface="Arial" panose="020B0604020202020204" pitchFamily="34" charset="0"/>
              <a:cs typeface="Arial" panose="020B0604020202020204" pitchFamily="34" charset="0"/>
            </a:endParaRPr>
          </a:p>
          <a:p>
            <a:endParaRPr lang="en-SG" sz="1500" dirty="0">
              <a:latin typeface="Arial" panose="020B0604020202020204" pitchFamily="34" charset="0"/>
              <a:cs typeface="Arial" panose="020B0604020202020204" pitchFamily="34" charset="0"/>
            </a:endParaRPr>
          </a:p>
        </p:txBody>
      </p:sp>
      <p:pic>
        <p:nvPicPr>
          <p:cNvPr id="2075" name="Picture 27"/>
          <p:cNvPicPr>
            <a:picLocks noChangeAspect="1" noChangeArrowheads="1"/>
          </p:cNvPicPr>
          <p:nvPr/>
        </p:nvPicPr>
        <p:blipFill rotWithShape="1">
          <a:blip r:embed="rId4">
            <a:extLst>
              <a:ext uri="{28A0092B-C50C-407E-A947-70E740481C1C}">
                <a14:useLocalDpi xmlns:a14="http://schemas.microsoft.com/office/drawing/2010/main" val="0"/>
              </a:ext>
            </a:extLst>
          </a:blip>
          <a:srcRect l="5283"/>
          <a:stretch/>
        </p:blipFill>
        <p:spPr bwMode="auto">
          <a:xfrm>
            <a:off x="71883" y="1560916"/>
            <a:ext cx="8964613" cy="4532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1045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a:xfrm>
            <a:off x="179388" y="1714500"/>
            <a:ext cx="8785225" cy="5143500"/>
          </a:xfrm>
          <a:prstGeom prst="rect">
            <a:avLst/>
          </a:prstGeom>
          <a:solidFill>
            <a:schemeClr val="bg1"/>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Title 1"/>
          <p:cNvSpPr txBox="1">
            <a:spLocks/>
          </p:cNvSpPr>
          <p:nvPr/>
        </p:nvSpPr>
        <p:spPr>
          <a:xfrm>
            <a:off x="457200" y="274638"/>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dirty="0"/>
              <a:t>Why are the lost tribes now emerging from the Amazon? </a:t>
            </a:r>
            <a:r>
              <a:rPr lang="en-GB" dirty="0"/>
              <a:t> (Webpage)</a:t>
            </a:r>
            <a:endParaRPr lang="en-SG" dirty="0">
              <a:solidFill>
                <a:srgbClr val="FF0000"/>
              </a:solidFill>
            </a:endParaRPr>
          </a:p>
        </p:txBody>
      </p:sp>
      <p:sp>
        <p:nvSpPr>
          <p:cNvPr id="4" name="TextBox 3"/>
          <p:cNvSpPr txBox="1"/>
          <p:nvPr/>
        </p:nvSpPr>
        <p:spPr>
          <a:xfrm>
            <a:off x="0" y="6161197"/>
            <a:ext cx="9144000" cy="1061829"/>
          </a:xfrm>
          <a:prstGeom prst="rect">
            <a:avLst/>
          </a:prstGeom>
          <a:noFill/>
        </p:spPr>
        <p:txBody>
          <a:bodyPr wrap="square" rtlCol="0">
            <a:spAutoFit/>
          </a:bodyPr>
          <a:lstStyle/>
          <a:p>
            <a:r>
              <a:rPr lang="en-SG" sz="1600" b="1" dirty="0"/>
              <a:t>Macqueen, A. (2016, February 21). Why are the lost tribes now emerging from the Amazon? Retrieved March 07, 2017, from </a:t>
            </a:r>
            <a:r>
              <a:rPr lang="en-SG" sz="1600" b="1" dirty="0">
                <a:hlinkClick r:id="rId3"/>
              </a:rPr>
              <a:t>http://www.theguardian.com/world/2016/feb/21/amazon-lost-tribes-emerge-rainforest-brazil-peru?CMP=fb_gu</a:t>
            </a:r>
            <a:endParaRPr lang="en-SG" sz="1600" b="1" dirty="0"/>
          </a:p>
          <a:p>
            <a:endParaRPr lang="en-SG" sz="1500" dirty="0">
              <a:latin typeface="Arial" panose="020B0604020202020204" pitchFamily="34" charset="0"/>
              <a:cs typeface="Arial" panose="020B0604020202020204" pitchFamily="34" charset="0"/>
            </a:endParaRPr>
          </a:p>
        </p:txBody>
      </p:sp>
      <p:pic>
        <p:nvPicPr>
          <p:cNvPr id="3095"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835496"/>
            <a:ext cx="859155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816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5724"/>
            <a:ext cx="9144000" cy="924475"/>
          </a:xfrm>
          <a:solidFill>
            <a:schemeClr val="bg2">
              <a:lumMod val="50000"/>
            </a:schemeClr>
          </a:solidFill>
        </p:spPr>
        <p:txBody>
          <a:bodyPr>
            <a:normAutofit/>
          </a:bodyPr>
          <a:lstStyle/>
          <a:p>
            <a:pPr algn="ctr"/>
            <a:r>
              <a:rPr lang="en-US" sz="4000" b="1" dirty="0">
                <a:solidFill>
                  <a:srgbClr val="FFFF00"/>
                </a:solidFill>
                <a:latin typeface="Century Gothic" panose="020B0502020202020204" pitchFamily="34" charset="0"/>
                <a:cs typeface="Calibri" pitchFamily="34" charset="0"/>
              </a:rPr>
              <a:t>Problem Analysis</a:t>
            </a:r>
            <a:endParaRPr lang="en-SG" sz="4000" b="1" dirty="0">
              <a:solidFill>
                <a:srgbClr val="FFFF00"/>
              </a:solidFill>
              <a:latin typeface="Century Gothic" panose="020B0502020202020204" pitchFamily="34" charset="0"/>
              <a:cs typeface="Calibri"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98000709"/>
              </p:ext>
            </p:extLst>
          </p:nvPr>
        </p:nvGraphicFramePr>
        <p:xfrm>
          <a:off x="457200" y="192737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575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520" y="2119350"/>
            <a:ext cx="3888432" cy="4622018"/>
          </a:xfrm>
        </p:spPr>
        <p:txBody>
          <a:bodyPr>
            <a:noAutofit/>
          </a:bodyPr>
          <a:lstStyle/>
          <a:p>
            <a:pPr>
              <a:spcBef>
                <a:spcPts val="1800"/>
              </a:spcBef>
            </a:pPr>
            <a:endParaRPr lang="en-US" sz="2000" dirty="0">
              <a:solidFill>
                <a:schemeClr val="bg1"/>
              </a:solidFill>
              <a:latin typeface="Calibri" pitchFamily="34" charset="0"/>
              <a:cs typeface="Calibri" pitchFamily="34" charset="0"/>
            </a:endParaRPr>
          </a:p>
          <a:p>
            <a:pPr>
              <a:spcBef>
                <a:spcPts val="1800"/>
              </a:spcBef>
              <a:buFont typeface="Courier New" panose="02070309020205020404" pitchFamily="49" charset="0"/>
              <a:buChar char="o"/>
            </a:pPr>
            <a:r>
              <a:rPr lang="en-US" sz="2000" dirty="0">
                <a:solidFill>
                  <a:schemeClr val="bg1"/>
                </a:solidFill>
                <a:latin typeface="Century Gothic" panose="020B0502020202020204" pitchFamily="34" charset="0"/>
                <a:cs typeface="Calibri" pitchFamily="34" charset="0"/>
              </a:rPr>
              <a:t>Helps you </a:t>
            </a:r>
            <a:r>
              <a:rPr lang="en-US" sz="2000" b="1" dirty="0">
                <a:solidFill>
                  <a:schemeClr val="bg1"/>
                </a:solidFill>
                <a:latin typeface="Century Gothic" panose="020B0502020202020204" pitchFamily="34" charset="0"/>
                <a:cs typeface="Calibri" pitchFamily="34" charset="0"/>
              </a:rPr>
              <a:t>present your ideas</a:t>
            </a:r>
            <a:r>
              <a:rPr lang="en-US" sz="2000" dirty="0">
                <a:solidFill>
                  <a:schemeClr val="bg1"/>
                </a:solidFill>
                <a:latin typeface="Century Gothic" panose="020B0502020202020204" pitchFamily="34" charset="0"/>
                <a:cs typeface="Calibri" pitchFamily="34" charset="0"/>
              </a:rPr>
              <a:t>, clearly and coherently.</a:t>
            </a:r>
          </a:p>
          <a:p>
            <a:pPr>
              <a:spcBef>
                <a:spcPts val="1800"/>
              </a:spcBef>
              <a:buFont typeface="Courier New" panose="02070309020205020404" pitchFamily="49" charset="0"/>
              <a:buChar char="o"/>
            </a:pPr>
            <a:r>
              <a:rPr lang="en-US" sz="2000" dirty="0">
                <a:solidFill>
                  <a:schemeClr val="bg1"/>
                </a:solidFill>
                <a:latin typeface="Century Gothic" panose="020B0502020202020204" pitchFamily="34" charset="0"/>
                <a:cs typeface="Calibri" pitchFamily="34" charset="0"/>
              </a:rPr>
              <a:t>Enables you to </a:t>
            </a:r>
            <a:r>
              <a:rPr lang="en-US" sz="2000" b="1" dirty="0">
                <a:solidFill>
                  <a:schemeClr val="bg1"/>
                </a:solidFill>
                <a:latin typeface="Century Gothic" panose="020B0502020202020204" pitchFamily="34" charset="0"/>
                <a:cs typeface="Calibri" pitchFamily="34" charset="0"/>
              </a:rPr>
              <a:t>improve your interpersonal &amp; relationship skills</a:t>
            </a:r>
            <a:r>
              <a:rPr lang="en-US" sz="2000" dirty="0">
                <a:solidFill>
                  <a:schemeClr val="bg1"/>
                </a:solidFill>
                <a:latin typeface="Century Gothic" panose="020B0502020202020204" pitchFamily="34" charset="0"/>
                <a:cs typeface="Calibri" pitchFamily="34" charset="0"/>
              </a:rPr>
              <a:t>.</a:t>
            </a:r>
          </a:p>
          <a:p>
            <a:pPr>
              <a:spcBef>
                <a:spcPts val="1800"/>
              </a:spcBef>
              <a:buFont typeface="Courier New" panose="02070309020205020404" pitchFamily="49" charset="0"/>
              <a:buChar char="o"/>
            </a:pPr>
            <a:r>
              <a:rPr lang="en-US" sz="2000" dirty="0">
                <a:solidFill>
                  <a:schemeClr val="bg1"/>
                </a:solidFill>
                <a:latin typeface="Century Gothic" panose="020B0502020202020204" pitchFamily="34" charset="0"/>
                <a:cs typeface="Calibri" pitchFamily="34" charset="0"/>
              </a:rPr>
              <a:t>Great </a:t>
            </a:r>
            <a:r>
              <a:rPr lang="en-US" sz="2000" b="1" dirty="0">
                <a:solidFill>
                  <a:schemeClr val="bg1"/>
                </a:solidFill>
                <a:latin typeface="Century Gothic" panose="020B0502020202020204" pitchFamily="34" charset="0"/>
                <a:cs typeface="Calibri" pitchFamily="34" charset="0"/>
              </a:rPr>
              <a:t>leaders</a:t>
            </a:r>
            <a:r>
              <a:rPr lang="en-US" sz="2000" dirty="0">
                <a:solidFill>
                  <a:schemeClr val="bg1"/>
                </a:solidFill>
                <a:latin typeface="Century Gothic" panose="020B0502020202020204" pitchFamily="34" charset="0"/>
                <a:cs typeface="Calibri" pitchFamily="34" charset="0"/>
              </a:rPr>
              <a:t> are great communicators.</a:t>
            </a:r>
          </a:p>
          <a:p>
            <a:pPr>
              <a:spcBef>
                <a:spcPts val="1800"/>
              </a:spcBef>
              <a:buFont typeface="Courier New" panose="02070309020205020404" pitchFamily="49" charset="0"/>
              <a:buChar char="o"/>
            </a:pPr>
            <a:r>
              <a:rPr lang="en-US" sz="2000" dirty="0">
                <a:solidFill>
                  <a:schemeClr val="bg1"/>
                </a:solidFill>
                <a:latin typeface="Century Gothic" panose="020B0502020202020204" pitchFamily="34" charset="0"/>
                <a:cs typeface="Calibri" pitchFamily="34" charset="0"/>
              </a:rPr>
              <a:t>Improves your </a:t>
            </a:r>
            <a:r>
              <a:rPr lang="en-US" sz="2000" b="1" dirty="0">
                <a:solidFill>
                  <a:schemeClr val="bg1"/>
                </a:solidFill>
                <a:latin typeface="Century Gothic" panose="020B0502020202020204" pitchFamily="34" charset="0"/>
                <a:cs typeface="Calibri" pitchFamily="34" charset="0"/>
              </a:rPr>
              <a:t>critical and creative thinking skills</a:t>
            </a:r>
            <a:r>
              <a:rPr lang="en-US" sz="2000" dirty="0">
                <a:solidFill>
                  <a:schemeClr val="bg1"/>
                </a:solidFill>
                <a:latin typeface="Century Gothic" panose="020B0502020202020204" pitchFamily="34" charset="0"/>
                <a:cs typeface="Calibri" pitchFamily="34" charset="0"/>
              </a:rPr>
              <a:t>.</a:t>
            </a:r>
          </a:p>
          <a:p>
            <a:pPr marL="0" indent="0">
              <a:spcBef>
                <a:spcPts val="1800"/>
              </a:spcBef>
              <a:buNone/>
            </a:pPr>
            <a:endParaRPr lang="en-SG" sz="2000" dirty="0">
              <a:solidFill>
                <a:schemeClr val="tx1"/>
              </a:solidFill>
              <a:latin typeface="Calibri" pitchFamily="34" charset="0"/>
              <a:cs typeface="Calibri" pitchFamily="34" charset="0"/>
            </a:endParaRPr>
          </a:p>
        </p:txBody>
      </p:sp>
      <p:sp>
        <p:nvSpPr>
          <p:cNvPr id="4" name="Content Placeholder 3"/>
          <p:cNvSpPr>
            <a:spLocks noGrp="1"/>
          </p:cNvSpPr>
          <p:nvPr>
            <p:ph sz="half" idx="2"/>
          </p:nvPr>
        </p:nvSpPr>
        <p:spPr>
          <a:xfrm>
            <a:off x="395536" y="1772816"/>
            <a:ext cx="5829452" cy="576064"/>
          </a:xfrm>
        </p:spPr>
        <p:txBody>
          <a:bodyPr>
            <a:normAutofit/>
          </a:bodyPr>
          <a:lstStyle/>
          <a:p>
            <a:pPr marL="0" indent="0" algn="r">
              <a:buNone/>
            </a:pPr>
            <a:r>
              <a:rPr lang="en-US" b="1" dirty="0">
                <a:solidFill>
                  <a:schemeClr val="bg1"/>
                </a:solidFill>
                <a:latin typeface="Century Gothic" panose="020B0502020202020204" pitchFamily="34" charset="0"/>
                <a:cs typeface="Calibri" pitchFamily="34" charset="0"/>
              </a:rPr>
              <a:t>Why be a good communicator?</a:t>
            </a:r>
          </a:p>
          <a:p>
            <a:endParaRPr lang="en-SG" dirty="0">
              <a:solidFill>
                <a:schemeClr val="bg1"/>
              </a:solidFill>
              <a:latin typeface="Calibri" pitchFamily="34" charset="0"/>
              <a:cs typeface="Calibri" pitchFamily="34" charset="0"/>
            </a:endParaRPr>
          </a:p>
        </p:txBody>
      </p:sp>
      <p:sp>
        <p:nvSpPr>
          <p:cNvPr id="5" name="TextBox 4"/>
          <p:cNvSpPr txBox="1"/>
          <p:nvPr/>
        </p:nvSpPr>
        <p:spPr>
          <a:xfrm>
            <a:off x="4121238" y="5949280"/>
            <a:ext cx="4411202" cy="954107"/>
          </a:xfrm>
          <a:prstGeom prst="rect">
            <a:avLst/>
          </a:prstGeom>
          <a:noFill/>
        </p:spPr>
        <p:txBody>
          <a:bodyPr wrap="square" rtlCol="0">
            <a:spAutoFit/>
          </a:bodyPr>
          <a:lstStyle/>
          <a:p>
            <a:r>
              <a:rPr lang="en-US" sz="1400" dirty="0">
                <a:solidFill>
                  <a:schemeClr val="bg1"/>
                </a:solidFill>
              </a:rPr>
              <a:t>Good Communication Skills for Teens - Let's Face It! (2013, June 24). Retrieved March  07,  2017, from </a:t>
            </a:r>
            <a:r>
              <a:rPr lang="en-US" sz="1400" dirty="0">
                <a:solidFill>
                  <a:schemeClr val="bg1"/>
                </a:solidFill>
                <a:hlinkClick r:id="rId4"/>
              </a:rPr>
              <a:t>https://www.youtube.com/watch?v=_UTx6iPLsH4</a:t>
            </a:r>
            <a:endParaRPr lang="en-US" sz="1400" dirty="0">
              <a:solidFill>
                <a:schemeClr val="bg1"/>
              </a:solidFill>
            </a:endParaRPr>
          </a:p>
          <a:p>
            <a:endParaRPr lang="en-SG" sz="1400" dirty="0">
              <a:solidFill>
                <a:schemeClr val="bg1"/>
              </a:solidFill>
              <a:cs typeface="Calibri" pitchFamily="34" charset="0"/>
            </a:endParaRPr>
          </a:p>
        </p:txBody>
      </p:sp>
      <p:sp>
        <p:nvSpPr>
          <p:cNvPr id="7" name="Title 1"/>
          <p:cNvSpPr txBox="1">
            <a:spLocks/>
          </p:cNvSpPr>
          <p:nvPr/>
        </p:nvSpPr>
        <p:spPr>
          <a:xfrm>
            <a:off x="0" y="675724"/>
            <a:ext cx="9144000" cy="924475"/>
          </a:xfrm>
          <a:prstGeom prst="rect">
            <a:avLst/>
          </a:prstGeom>
          <a:solidFill>
            <a:srgbClr val="EEECE1">
              <a:lumMod val="50000"/>
            </a:srgb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FF00"/>
                </a:solidFill>
                <a:effectLst/>
                <a:uLnTx/>
                <a:uFillTx/>
                <a:latin typeface="Century Gothic" panose="020B0502020202020204" pitchFamily="34" charset="0"/>
                <a:cs typeface="Calibri" pitchFamily="34" charset="0"/>
              </a:rPr>
              <a:t>Extended Learning</a:t>
            </a:r>
            <a:endParaRPr kumimoji="0" lang="en-SG" sz="4000" b="1" i="0" u="none" strike="noStrike" kern="1200" cap="none" spc="0" normalizeH="0" baseline="0" noProof="0" dirty="0">
              <a:ln>
                <a:noFill/>
              </a:ln>
              <a:solidFill>
                <a:srgbClr val="FFFF00"/>
              </a:solidFill>
              <a:effectLst/>
              <a:uLnTx/>
              <a:uFillTx/>
              <a:latin typeface="Century Gothic" panose="020B0502020202020204" pitchFamily="34" charset="0"/>
              <a:cs typeface="Calibri" pitchFamily="34" charset="0"/>
            </a:endParaRPr>
          </a:p>
        </p:txBody>
      </p:sp>
      <p:pic>
        <p:nvPicPr>
          <p:cNvPr id="2" name="Good Communication Skills for Teens - Let's Face I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21238" y="2348880"/>
            <a:ext cx="4411202" cy="3456384"/>
          </a:xfrm>
          <a:prstGeom prst="rect">
            <a:avLst/>
          </a:prstGeom>
        </p:spPr>
      </p:pic>
    </p:spTree>
    <p:extLst>
      <p:ext uri="{BB962C8B-B14F-4D97-AF65-F5344CB8AC3E}">
        <p14:creationId xmlns:p14="http://schemas.microsoft.com/office/powerpoint/2010/main" val="1094812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3449353718"/>
              </p:ext>
            </p:extLst>
          </p:nvPr>
        </p:nvGraphicFramePr>
        <p:xfrm>
          <a:off x="395536" y="1916832"/>
          <a:ext cx="8280920"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Concept Map</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072515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658" y="404664"/>
            <a:ext cx="3202518" cy="924475"/>
          </a:xfrm>
        </p:spPr>
        <p:txBody>
          <a:bodyPr/>
          <a:lstStyle/>
          <a:p>
            <a:pPr algn="ctr"/>
            <a:r>
              <a:rPr lang="en-US" sz="4500" b="1" dirty="0">
                <a:solidFill>
                  <a:schemeClr val="tx1"/>
                </a:solidFill>
                <a:latin typeface="Calibri" pitchFamily="34" charset="0"/>
                <a:cs typeface="Calibri" pitchFamily="34" charset="0"/>
              </a:rPr>
              <a:t>References</a:t>
            </a:r>
            <a:endParaRPr lang="en-SG" sz="4500" b="1" dirty="0">
              <a:solidFill>
                <a:schemeClr val="tx1"/>
              </a:solidFill>
              <a:latin typeface="Calibri" pitchFamily="34" charset="0"/>
              <a:cs typeface="Calibri" pitchFamily="34" charset="0"/>
            </a:endParaRPr>
          </a:p>
        </p:txBody>
      </p:sp>
      <p:sp>
        <p:nvSpPr>
          <p:cNvPr id="3" name="Content Placeholder 2"/>
          <p:cNvSpPr>
            <a:spLocks noGrp="1"/>
          </p:cNvSpPr>
          <p:nvPr>
            <p:ph idx="1"/>
          </p:nvPr>
        </p:nvSpPr>
        <p:spPr>
          <a:xfrm>
            <a:off x="359532" y="1449038"/>
            <a:ext cx="8532948" cy="5373216"/>
          </a:xfrm>
        </p:spPr>
        <p:txBody>
          <a:bodyPr>
            <a:noAutofit/>
          </a:bodyPr>
          <a:lstStyle/>
          <a:p>
            <a:pPr lvl="0"/>
            <a:endParaRPr lang="en-SG" sz="1000" dirty="0">
              <a:solidFill>
                <a:schemeClr val="tx1"/>
              </a:solidFill>
              <a:latin typeface="Arial" panose="020B0604020202020204" pitchFamily="34" charset="0"/>
              <a:cs typeface="Arial" panose="020B0604020202020204" pitchFamily="34" charset="0"/>
            </a:endParaRPr>
          </a:p>
          <a:p>
            <a:pPr lvl="0"/>
            <a:r>
              <a:rPr lang="en-US" sz="2000" dirty="0">
                <a:latin typeface="Arial" panose="020B0604020202020204" pitchFamily="34" charset="0"/>
                <a:cs typeface="Arial" panose="020B0604020202020204" pitchFamily="34" charset="0"/>
              </a:rPr>
              <a:t>The Five Components of a Communication Model. (n.d.). In </a:t>
            </a:r>
            <a:r>
              <a:rPr lang="en-US" sz="2000" i="1" dirty="0">
                <a:latin typeface="Arial" panose="020B0604020202020204" pitchFamily="34" charset="0"/>
                <a:cs typeface="Arial" panose="020B0604020202020204" pitchFamily="34" charset="0"/>
              </a:rPr>
              <a:t>DirecTutor</a:t>
            </a:r>
            <a:r>
              <a:rPr lang="en-US" sz="2000" dirty="0">
                <a:latin typeface="Arial" panose="020B0604020202020204" pitchFamily="34" charset="0"/>
                <a:cs typeface="Arial" panose="020B0604020202020204" pitchFamily="34" charset="0"/>
              </a:rPr>
              <a:t>. Retrieved February 22, 2015, from </a:t>
            </a:r>
            <a:r>
              <a:rPr lang="en-US" sz="2000" dirty="0">
                <a:latin typeface="Arial" panose="020B0604020202020204" pitchFamily="34" charset="0"/>
                <a:cs typeface="Arial" panose="020B0604020202020204" pitchFamily="34" charset="0"/>
                <a:hlinkClick r:id="rId2"/>
              </a:rPr>
              <a:t>http://www.directutor.com/content/five-components-communication-model</a:t>
            </a:r>
            <a:r>
              <a:rPr lang="en-US" sz="2000" dirty="0">
                <a:latin typeface="Arial" panose="020B0604020202020204" pitchFamily="34" charset="0"/>
                <a:cs typeface="Arial" panose="020B0604020202020204" pitchFamily="34" charset="0"/>
              </a:rPr>
              <a:t> </a:t>
            </a:r>
            <a:endParaRPr lang="en-SG" sz="2000" dirty="0">
              <a:solidFill>
                <a:schemeClr val="tx1"/>
              </a:solidFill>
              <a:latin typeface="Arial" panose="020B0604020202020204" pitchFamily="34" charset="0"/>
              <a:cs typeface="Arial" panose="020B0604020202020204" pitchFamily="34" charset="0"/>
            </a:endParaRPr>
          </a:p>
          <a:p>
            <a:pPr lvl="0"/>
            <a:r>
              <a:rPr lang="en-US" sz="2000" dirty="0">
                <a:latin typeface="Arial" panose="020B0604020202020204" pitchFamily="34" charset="0"/>
                <a:cs typeface="Arial" panose="020B0604020202020204" pitchFamily="34" charset="0"/>
              </a:rPr>
              <a:t>De Vito, J. (2012). The Basic Course - International Edition (12th ed.). New York, NY: Pearson Education Inc.</a:t>
            </a:r>
            <a:r>
              <a:rPr lang="en-SG" sz="2000" dirty="0">
                <a:solidFill>
                  <a:schemeClr val="tx1"/>
                </a:solidFill>
                <a:latin typeface="Arial" panose="020B0604020202020204" pitchFamily="34" charset="0"/>
                <a:cs typeface="Arial" panose="020B0604020202020204" pitchFamily="34" charset="0"/>
              </a:rPr>
              <a:t>Wood, J. T. (2009). </a:t>
            </a:r>
          </a:p>
          <a:p>
            <a:pPr lvl="0"/>
            <a:r>
              <a:rPr lang="en-US" sz="2000" dirty="0">
                <a:latin typeface="Arial" panose="020B0604020202020204" pitchFamily="34" charset="0"/>
                <a:cs typeface="Arial" panose="020B0604020202020204" pitchFamily="34" charset="0"/>
              </a:rPr>
              <a:t>Basic Speech Structure (n.d.). </a:t>
            </a:r>
            <a:r>
              <a:rPr lang="en-US" sz="2000" i="1" dirty="0">
                <a:latin typeface="Arial" panose="020B0604020202020204" pitchFamily="34" charset="0"/>
                <a:cs typeface="Arial" panose="020B0604020202020204" pitchFamily="34" charset="0"/>
              </a:rPr>
              <a:t>In College of Charleston. </a:t>
            </a:r>
            <a:r>
              <a:rPr lang="en-US" sz="2000" dirty="0">
                <a:latin typeface="Arial" panose="020B0604020202020204" pitchFamily="34" charset="0"/>
                <a:cs typeface="Arial" panose="020B0604020202020204" pitchFamily="34" charset="0"/>
              </a:rPr>
              <a:t>Retrieved February 22, 2015, from </a:t>
            </a:r>
            <a:r>
              <a:rPr lang="en-US" sz="2000" i="1" dirty="0">
                <a:latin typeface="Arial" panose="020B0604020202020204" pitchFamily="34" charset="0"/>
                <a:cs typeface="Arial" panose="020B0604020202020204" pitchFamily="34" charset="0"/>
                <a:hlinkClick r:id="rId3"/>
              </a:rPr>
              <a:t>http://foxa.people.cofc.edu/speechstructure.html</a:t>
            </a:r>
            <a:r>
              <a:rPr lang="en-US" sz="2000" i="1" dirty="0">
                <a:latin typeface="Arial" panose="020B0604020202020204" pitchFamily="34" charset="0"/>
                <a:cs typeface="Arial" panose="020B0604020202020204" pitchFamily="34" charset="0"/>
              </a:rPr>
              <a:t>   </a:t>
            </a:r>
          </a:p>
          <a:p>
            <a:pPr lvl="0"/>
            <a:r>
              <a:rPr lang="en-SG" sz="2000" dirty="0">
                <a:solidFill>
                  <a:schemeClr val="tx1"/>
                </a:solidFill>
                <a:latin typeface="Arial" panose="020B0604020202020204" pitchFamily="34" charset="0"/>
                <a:cs typeface="Arial" panose="020B0604020202020204" pitchFamily="34" charset="0"/>
              </a:rPr>
              <a:t>Red Zone Marketing. (2013, June 24). Good Communication Skills for Teens - Let's Face It!  [Video file]. Retrieved from </a:t>
            </a:r>
            <a:r>
              <a:rPr lang="en-SG" sz="2000" dirty="0">
                <a:solidFill>
                  <a:schemeClr val="tx1"/>
                </a:solidFill>
                <a:latin typeface="Arial" panose="020B0604020202020204" pitchFamily="34" charset="0"/>
                <a:cs typeface="Arial" panose="020B0604020202020204" pitchFamily="34" charset="0"/>
                <a:hlinkClick r:id="rId4"/>
              </a:rPr>
              <a:t>http://www.youtube.com/watch?v=_UTx6iPLsH4</a:t>
            </a:r>
            <a:r>
              <a:rPr lang="en-SG" sz="2000" dirty="0">
                <a:solidFill>
                  <a:schemeClr val="tx1"/>
                </a:solidFill>
                <a:latin typeface="Arial" panose="020B0604020202020204" pitchFamily="34" charset="0"/>
                <a:cs typeface="Arial" panose="020B0604020202020204" pitchFamily="34" charset="0"/>
              </a:rPr>
              <a:t> </a:t>
            </a:r>
          </a:p>
          <a:p>
            <a:pPr lvl="0"/>
            <a:r>
              <a:rPr lang="en-SG" sz="2000" dirty="0">
                <a:solidFill>
                  <a:schemeClr val="tx1"/>
                </a:solidFill>
                <a:latin typeface="Arial" panose="020B0604020202020204" pitchFamily="34" charset="0"/>
                <a:cs typeface="Arial" panose="020B0604020202020204" pitchFamily="34" charset="0"/>
              </a:rPr>
              <a:t>Johnston, B. (2010, February 28). Purpose, Audience and Context Lesson [Video file]. Retrieved from </a:t>
            </a:r>
            <a:r>
              <a:rPr lang="en-SG" sz="2000" dirty="0">
                <a:solidFill>
                  <a:schemeClr val="tx1"/>
                </a:solidFill>
                <a:latin typeface="Arial" panose="020B0604020202020204" pitchFamily="34" charset="0"/>
                <a:cs typeface="Arial" panose="020B0604020202020204" pitchFamily="34" charset="0"/>
                <a:hlinkClick r:id="rId5"/>
              </a:rPr>
              <a:t>http://www.youtube.com/watch?v=c2ckoSxy1OI</a:t>
            </a:r>
            <a:endParaRPr lang="en-SG" sz="2000" i="1" dirty="0">
              <a:solidFill>
                <a:schemeClr val="tx1"/>
              </a:solidFill>
              <a:latin typeface="Arial" panose="020B0604020202020204" pitchFamily="34" charset="0"/>
              <a:cs typeface="Arial" panose="020B0604020202020204" pitchFamily="34" charset="0"/>
            </a:endParaRPr>
          </a:p>
        </p:txBody>
      </p:sp>
      <p:sp>
        <p:nvSpPr>
          <p:cNvPr id="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References</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105522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18552" y="5517232"/>
            <a:ext cx="8541121" cy="1200329"/>
          </a:xfrm>
          <a:prstGeom prst="rect">
            <a:avLst/>
          </a:prstGeom>
          <a:noFill/>
          <a:ln w="12700">
            <a:solidFill>
              <a:schemeClr val="bg2">
                <a:lumMod val="50000"/>
              </a:schemeClr>
            </a:solidFill>
          </a:ln>
        </p:spPr>
        <p:txBody>
          <a:bodyPr wrap="none" rtlCol="0">
            <a:spAutoFit/>
          </a:bodyPr>
          <a:lstStyle/>
          <a:p>
            <a:pPr algn="ctr"/>
            <a:r>
              <a:rPr lang="en-US" sz="2400" dirty="0">
                <a:latin typeface="Century Gothic" panose="020B0502020202020204" pitchFamily="34" charset="0"/>
                <a:cs typeface="Calibri" pitchFamily="34" charset="0"/>
              </a:rPr>
              <a:t>According to the </a:t>
            </a:r>
            <a:r>
              <a:rPr lang="en-US" sz="2400" b="1" dirty="0">
                <a:latin typeface="Century Gothic" panose="020B0502020202020204" pitchFamily="34" charset="0"/>
                <a:cs typeface="Calibri" pitchFamily="34" charset="0"/>
              </a:rPr>
              <a:t>Interactive Communication Model</a:t>
            </a:r>
            <a:r>
              <a:rPr lang="en-US" sz="2400" dirty="0">
                <a:latin typeface="Century Gothic" panose="020B0502020202020204" pitchFamily="34" charset="0"/>
                <a:cs typeface="Calibri" pitchFamily="34" charset="0"/>
              </a:rPr>
              <a:t>, </a:t>
            </a:r>
          </a:p>
          <a:p>
            <a:pPr algn="ctr"/>
            <a:r>
              <a:rPr lang="en-US" sz="2400" dirty="0">
                <a:latin typeface="Century Gothic" panose="020B0502020202020204" pitchFamily="34" charset="0"/>
                <a:cs typeface="Calibri" pitchFamily="34" charset="0"/>
              </a:rPr>
              <a:t>when communication occurs, sender and receiver</a:t>
            </a:r>
          </a:p>
          <a:p>
            <a:pPr algn="ctr"/>
            <a:r>
              <a:rPr lang="en-US" sz="2400" dirty="0">
                <a:latin typeface="Century Gothic" panose="020B0502020202020204" pitchFamily="34" charset="0"/>
                <a:cs typeface="Calibri" pitchFamily="34" charset="0"/>
              </a:rPr>
              <a:t>take turns to send and receive messages and feedback</a:t>
            </a:r>
          </a:p>
        </p:txBody>
      </p:sp>
      <p:grpSp>
        <p:nvGrpSpPr>
          <p:cNvPr id="6" name="Group 5"/>
          <p:cNvGrpSpPr/>
          <p:nvPr/>
        </p:nvGrpSpPr>
        <p:grpSpPr>
          <a:xfrm>
            <a:off x="1300249" y="1916832"/>
            <a:ext cx="6352580" cy="3240359"/>
            <a:chOff x="1307655" y="1486525"/>
            <a:chExt cx="6352580" cy="3240359"/>
          </a:xfrm>
        </p:grpSpPr>
        <p:grpSp>
          <p:nvGrpSpPr>
            <p:cNvPr id="5" name="Group 4"/>
            <p:cNvGrpSpPr/>
            <p:nvPr/>
          </p:nvGrpSpPr>
          <p:grpSpPr>
            <a:xfrm>
              <a:off x="1307655" y="1486525"/>
              <a:ext cx="6352580" cy="3240359"/>
              <a:chOff x="1200150" y="1412776"/>
              <a:chExt cx="6352580" cy="3240359"/>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200150"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300192"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Curved Down Arrow 15"/>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7" name="Curved Down Arrow 16"/>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8" name="TextBox 17"/>
              <p:cNvSpPr txBox="1"/>
              <p:nvPr/>
            </p:nvSpPr>
            <p:spPr>
              <a:xfrm>
                <a:off x="3672407" y="1722922"/>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grpSp>
        <p:sp>
          <p:nvSpPr>
            <p:cNvPr id="19" name="TextBox 18"/>
            <p:cNvSpPr txBox="1"/>
            <p:nvPr/>
          </p:nvSpPr>
          <p:spPr>
            <a:xfrm>
              <a:off x="3797024" y="3905558"/>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grpSp>
      <p:sp>
        <p:nvSpPr>
          <p:cNvPr id="1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Interactive Communication Model</a:t>
            </a:r>
            <a:endParaRPr lang="en-SG" sz="4000" b="1" dirty="0">
              <a:solidFill>
                <a:srgbClr val="FFFF00"/>
              </a:solidFill>
              <a:latin typeface="Century Gothic" panose="020B0502020202020204" pitchFamily="34" charset="0"/>
              <a:cs typeface="Calibri" pitchFamily="34" charset="0"/>
            </a:endParaRPr>
          </a:p>
        </p:txBody>
      </p:sp>
      <p:sp>
        <p:nvSpPr>
          <p:cNvPr id="20" name="TextBox 19"/>
          <p:cNvSpPr txBox="1"/>
          <p:nvPr/>
        </p:nvSpPr>
        <p:spPr>
          <a:xfrm>
            <a:off x="179512" y="3212976"/>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21" name="TextBox 20"/>
          <p:cNvSpPr txBox="1"/>
          <p:nvPr/>
        </p:nvSpPr>
        <p:spPr>
          <a:xfrm>
            <a:off x="7668344" y="3212976"/>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Tree>
    <p:extLst>
      <p:ext uri="{BB962C8B-B14F-4D97-AF65-F5344CB8AC3E}">
        <p14:creationId xmlns:p14="http://schemas.microsoft.com/office/powerpoint/2010/main" val="3313909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48" y="5733256"/>
            <a:ext cx="8136904" cy="924475"/>
          </a:xfrm>
          <a:ln w="12700">
            <a:solidFill>
              <a:schemeClr val="bg2">
                <a:lumMod val="50000"/>
              </a:schemeClr>
            </a:solidFill>
          </a:ln>
        </p:spPr>
        <p:txBody>
          <a:bodyPr>
            <a:normAutofit/>
          </a:bodyPr>
          <a:lstStyle/>
          <a:p>
            <a:pPr algn="ctr"/>
            <a:r>
              <a:rPr lang="en-US" sz="2400" dirty="0">
                <a:latin typeface="Century Gothic" panose="020B0502020202020204" pitchFamily="34" charset="0"/>
                <a:cs typeface="Calibri" pitchFamily="34" charset="0"/>
              </a:rPr>
              <a:t>Communication is </a:t>
            </a:r>
            <a:r>
              <a:rPr lang="en-US" sz="2400" b="1" dirty="0">
                <a:latin typeface="Century Gothic" panose="020B0502020202020204" pitchFamily="34" charset="0"/>
                <a:cs typeface="Calibri" pitchFamily="34" charset="0"/>
              </a:rPr>
              <a:t>two-way process </a:t>
            </a:r>
            <a:r>
              <a:rPr lang="en-US" sz="2400" dirty="0">
                <a:latin typeface="Century Gothic" panose="020B0502020202020204" pitchFamily="34" charset="0"/>
                <a:cs typeface="Calibri" pitchFamily="34" charset="0"/>
              </a:rPr>
              <a:t>and comprises the </a:t>
            </a:r>
            <a:r>
              <a:rPr lang="en-US" sz="2400" b="1" dirty="0">
                <a:latin typeface="Century Gothic" panose="020B0502020202020204" pitchFamily="34" charset="0"/>
                <a:cs typeface="Calibri" pitchFamily="34" charset="0"/>
              </a:rPr>
              <a:t>verbal communication</a:t>
            </a:r>
            <a:r>
              <a:rPr lang="en-US" sz="2400" dirty="0">
                <a:latin typeface="Century Gothic" panose="020B0502020202020204" pitchFamily="34" charset="0"/>
                <a:cs typeface="Calibri" pitchFamily="34" charset="0"/>
              </a:rPr>
              <a:t> component</a:t>
            </a:r>
            <a:endParaRPr lang="en-SG" sz="2400" dirty="0">
              <a:latin typeface="Century Gothic" panose="020B0502020202020204" pitchFamily="34" charset="0"/>
              <a:cs typeface="Calibri" pitchFamily="34" charset="0"/>
            </a:endParaRPr>
          </a:p>
        </p:txBody>
      </p:sp>
      <p:grpSp>
        <p:nvGrpSpPr>
          <p:cNvPr id="6" name="Group 5"/>
          <p:cNvGrpSpPr/>
          <p:nvPr/>
        </p:nvGrpSpPr>
        <p:grpSpPr>
          <a:xfrm>
            <a:off x="307066" y="1916832"/>
            <a:ext cx="8585414" cy="3407257"/>
            <a:chOff x="307809" y="1319627"/>
            <a:chExt cx="8606211" cy="3407257"/>
          </a:xfrm>
        </p:grpSpPr>
        <p:grpSp>
          <p:nvGrpSpPr>
            <p:cNvPr id="5" name="Group 4"/>
            <p:cNvGrpSpPr/>
            <p:nvPr/>
          </p:nvGrpSpPr>
          <p:grpSpPr>
            <a:xfrm>
              <a:off x="1307655" y="1486525"/>
              <a:ext cx="6352580" cy="3240359"/>
              <a:chOff x="1200150" y="1412776"/>
              <a:chExt cx="6352580" cy="3240359"/>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200150"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300192"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Curved Down Arrow 15"/>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7" name="Curved Down Arrow 16"/>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8" name="TextBox 17"/>
              <p:cNvSpPr txBox="1"/>
              <p:nvPr/>
            </p:nvSpPr>
            <p:spPr>
              <a:xfrm>
                <a:off x="3672407" y="1722922"/>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grpSp>
        <p:sp>
          <p:nvSpPr>
            <p:cNvPr id="19" name="TextBox 18"/>
            <p:cNvSpPr txBox="1"/>
            <p:nvPr/>
          </p:nvSpPr>
          <p:spPr>
            <a:xfrm>
              <a:off x="3797024" y="3905558"/>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sp>
          <p:nvSpPr>
            <p:cNvPr id="9" name="TextBox 8"/>
            <p:cNvSpPr txBox="1"/>
            <p:nvPr/>
          </p:nvSpPr>
          <p:spPr>
            <a:xfrm>
              <a:off x="307809" y="1319627"/>
              <a:ext cx="2850937" cy="646331"/>
            </a:xfrm>
            <a:prstGeom prst="rect">
              <a:avLst/>
            </a:prstGeom>
            <a:noFill/>
          </p:spPr>
          <p:txBody>
            <a:bodyPr wrap="none" rtlCol="0">
              <a:spAutoFit/>
            </a:bodyPr>
            <a:lstStyle/>
            <a:p>
              <a:r>
                <a:rPr lang="en-US" b="1" dirty="0">
                  <a:solidFill>
                    <a:srgbClr val="C00000"/>
                  </a:solidFill>
                  <a:latin typeface="Century Gothic" panose="020B0502020202020204" pitchFamily="34" charset="0"/>
                </a:rPr>
                <a:t>Verbal</a:t>
              </a:r>
              <a:r>
                <a:rPr lang="en-US" dirty="0">
                  <a:solidFill>
                    <a:srgbClr val="C00000"/>
                  </a:solidFill>
                  <a:latin typeface="Century Gothic" panose="020B0502020202020204" pitchFamily="34" charset="0"/>
                </a:rPr>
                <a:t>: </a:t>
              </a:r>
            </a:p>
            <a:p>
              <a:r>
                <a:rPr lang="en-US" dirty="0">
                  <a:solidFill>
                    <a:srgbClr val="C00000"/>
                  </a:solidFill>
                  <a:latin typeface="Century Gothic" panose="020B0502020202020204" pitchFamily="34" charset="0"/>
                </a:rPr>
                <a:t>Thank you for your help</a:t>
              </a:r>
              <a:r>
                <a:rPr lang="en-US" dirty="0">
                  <a:latin typeface="Century Gothic" panose="020B0502020202020204" pitchFamily="34" charset="0"/>
                </a:rPr>
                <a:t>.</a:t>
              </a:r>
            </a:p>
          </p:txBody>
        </p:sp>
        <p:sp>
          <p:nvSpPr>
            <p:cNvPr id="21" name="TextBox 20"/>
            <p:cNvSpPr txBox="1"/>
            <p:nvPr/>
          </p:nvSpPr>
          <p:spPr>
            <a:xfrm>
              <a:off x="6136835" y="3905558"/>
              <a:ext cx="2777185" cy="646331"/>
            </a:xfrm>
            <a:prstGeom prst="rect">
              <a:avLst/>
            </a:prstGeom>
            <a:noFill/>
          </p:spPr>
          <p:txBody>
            <a:bodyPr wrap="square" rtlCol="0">
              <a:spAutoFit/>
            </a:bodyPr>
            <a:lstStyle/>
            <a:p>
              <a:pPr algn="r"/>
              <a:r>
                <a:rPr lang="en-US" b="1" dirty="0">
                  <a:solidFill>
                    <a:srgbClr val="C00000"/>
                  </a:solidFill>
                  <a:latin typeface="Century Gothic" panose="020B0502020202020204" pitchFamily="34" charset="0"/>
                </a:rPr>
                <a:t>Verbal</a:t>
              </a:r>
              <a:r>
                <a:rPr lang="en-US" dirty="0">
                  <a:solidFill>
                    <a:srgbClr val="C00000"/>
                  </a:solidFill>
                  <a:latin typeface="Century Gothic" panose="020B0502020202020204" pitchFamily="34" charset="0"/>
                </a:rPr>
                <a:t>: </a:t>
              </a:r>
            </a:p>
            <a:p>
              <a:pPr algn="r"/>
              <a:r>
                <a:rPr lang="en-US" dirty="0">
                  <a:solidFill>
                    <a:srgbClr val="C00000"/>
                  </a:solidFill>
                  <a:latin typeface="Century Gothic" panose="020B0502020202020204" pitchFamily="34" charset="0"/>
                </a:rPr>
                <a:t>You’re welcome.</a:t>
              </a:r>
            </a:p>
          </p:txBody>
        </p:sp>
      </p:grpSp>
      <p:sp>
        <p:nvSpPr>
          <p:cNvPr id="2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Interactive Communication Model</a:t>
            </a:r>
            <a:endParaRPr lang="en-SG" sz="4000" b="1" dirty="0">
              <a:solidFill>
                <a:srgbClr val="FFFF00"/>
              </a:solidFill>
              <a:latin typeface="Century Gothic" panose="020B0502020202020204" pitchFamily="34" charset="0"/>
              <a:cs typeface="Calibri" pitchFamily="34" charset="0"/>
            </a:endParaRPr>
          </a:p>
        </p:txBody>
      </p:sp>
      <p:sp>
        <p:nvSpPr>
          <p:cNvPr id="20" name="TextBox 19"/>
          <p:cNvSpPr txBox="1"/>
          <p:nvPr/>
        </p:nvSpPr>
        <p:spPr>
          <a:xfrm>
            <a:off x="307066" y="3330369"/>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22" name="TextBox 21"/>
          <p:cNvSpPr txBox="1"/>
          <p:nvPr/>
        </p:nvSpPr>
        <p:spPr>
          <a:xfrm>
            <a:off x="7795898" y="3330369"/>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Tree>
    <p:extLst>
      <p:ext uri="{BB962C8B-B14F-4D97-AF65-F5344CB8AC3E}">
        <p14:creationId xmlns:p14="http://schemas.microsoft.com/office/powerpoint/2010/main" val="233888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548" y="5733256"/>
            <a:ext cx="8136904" cy="924475"/>
          </a:xfrm>
          <a:ln w="12700">
            <a:solidFill>
              <a:schemeClr val="bg2">
                <a:lumMod val="50000"/>
              </a:schemeClr>
            </a:solidFill>
          </a:ln>
        </p:spPr>
        <p:txBody>
          <a:bodyPr>
            <a:normAutofit/>
          </a:bodyPr>
          <a:lstStyle/>
          <a:p>
            <a:pPr algn="ctr"/>
            <a:r>
              <a:rPr lang="en-US" sz="2400" dirty="0">
                <a:latin typeface="Century Gothic" panose="020B0502020202020204" pitchFamily="34" charset="0"/>
                <a:cs typeface="Calibri" pitchFamily="34" charset="0"/>
              </a:rPr>
              <a:t>Communication is </a:t>
            </a:r>
            <a:r>
              <a:rPr lang="en-US" sz="2400" b="1" dirty="0">
                <a:latin typeface="Century Gothic" panose="020B0502020202020204" pitchFamily="34" charset="0"/>
                <a:cs typeface="Calibri" pitchFamily="34" charset="0"/>
              </a:rPr>
              <a:t>two-way process </a:t>
            </a:r>
            <a:r>
              <a:rPr lang="en-US" sz="2400" dirty="0">
                <a:latin typeface="Century Gothic" panose="020B0502020202020204" pitchFamily="34" charset="0"/>
                <a:cs typeface="Calibri" pitchFamily="34" charset="0"/>
              </a:rPr>
              <a:t>and comprises the </a:t>
            </a:r>
            <a:r>
              <a:rPr lang="en-US" sz="2400" b="1" dirty="0">
                <a:latin typeface="Century Gothic" panose="020B0502020202020204" pitchFamily="34" charset="0"/>
                <a:cs typeface="Calibri" pitchFamily="34" charset="0"/>
              </a:rPr>
              <a:t>non-verbal communication</a:t>
            </a:r>
            <a:r>
              <a:rPr lang="en-US" sz="2400" dirty="0">
                <a:latin typeface="Century Gothic" panose="020B0502020202020204" pitchFamily="34" charset="0"/>
                <a:cs typeface="Calibri" pitchFamily="34" charset="0"/>
              </a:rPr>
              <a:t> component</a:t>
            </a:r>
            <a:endParaRPr lang="en-SG" sz="2400" dirty="0">
              <a:latin typeface="Century Gothic" panose="020B0502020202020204" pitchFamily="34" charset="0"/>
              <a:cs typeface="Calibri" pitchFamily="34" charset="0"/>
            </a:endParaRPr>
          </a:p>
        </p:txBody>
      </p:sp>
      <p:grpSp>
        <p:nvGrpSpPr>
          <p:cNvPr id="6" name="Group 5"/>
          <p:cNvGrpSpPr/>
          <p:nvPr/>
        </p:nvGrpSpPr>
        <p:grpSpPr>
          <a:xfrm>
            <a:off x="1304496" y="1894329"/>
            <a:ext cx="6337229" cy="3240359"/>
            <a:chOff x="1307655" y="1486525"/>
            <a:chExt cx="6352580" cy="3240359"/>
          </a:xfrm>
        </p:grpSpPr>
        <p:grpSp>
          <p:nvGrpSpPr>
            <p:cNvPr id="5" name="Group 4"/>
            <p:cNvGrpSpPr/>
            <p:nvPr/>
          </p:nvGrpSpPr>
          <p:grpSpPr>
            <a:xfrm>
              <a:off x="1307655" y="1486525"/>
              <a:ext cx="6352580" cy="3240359"/>
              <a:chOff x="1200150" y="1412776"/>
              <a:chExt cx="6352580" cy="3240359"/>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200150" y="2204864"/>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300192" y="2204864"/>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Curved Down Arrow 15"/>
              <p:cNvSpPr/>
              <p:nvPr/>
            </p:nvSpPr>
            <p:spPr>
              <a:xfrm>
                <a:off x="2771800" y="1412776"/>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7" name="Curved Down Arrow 16"/>
              <p:cNvSpPr/>
              <p:nvPr/>
            </p:nvSpPr>
            <p:spPr>
              <a:xfrm rot="10800000">
                <a:off x="2771801" y="3933055"/>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8" name="TextBox 17"/>
              <p:cNvSpPr txBox="1"/>
              <p:nvPr/>
            </p:nvSpPr>
            <p:spPr>
              <a:xfrm>
                <a:off x="3672407" y="1722922"/>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grpSp>
        <p:sp>
          <p:nvSpPr>
            <p:cNvPr id="19" name="TextBox 18"/>
            <p:cNvSpPr txBox="1"/>
            <p:nvPr/>
          </p:nvSpPr>
          <p:spPr>
            <a:xfrm>
              <a:off x="3797024" y="3905558"/>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grpSp>
      <p:sp>
        <p:nvSpPr>
          <p:cNvPr id="24"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Interactive Communication Model</a:t>
            </a:r>
            <a:endParaRPr lang="en-SG" sz="4000" b="1" dirty="0">
              <a:solidFill>
                <a:srgbClr val="FFFF00"/>
              </a:solidFill>
              <a:latin typeface="Century Gothic" panose="020B0502020202020204" pitchFamily="34" charset="0"/>
              <a:cs typeface="Calibri" pitchFamily="34" charset="0"/>
            </a:endParaRPr>
          </a:p>
        </p:txBody>
      </p:sp>
      <p:sp>
        <p:nvSpPr>
          <p:cNvPr id="20" name="TextBox 19"/>
          <p:cNvSpPr txBox="1"/>
          <p:nvPr/>
        </p:nvSpPr>
        <p:spPr>
          <a:xfrm>
            <a:off x="114633" y="1663836"/>
            <a:ext cx="1919115" cy="923330"/>
          </a:xfrm>
          <a:prstGeom prst="rect">
            <a:avLst/>
          </a:prstGeom>
          <a:noFill/>
        </p:spPr>
        <p:txBody>
          <a:bodyPr wrap="none" rtlCol="0">
            <a:spAutoFit/>
          </a:bodyPr>
          <a:lstStyle/>
          <a:p>
            <a:r>
              <a:rPr lang="en-US" b="1" dirty="0">
                <a:solidFill>
                  <a:srgbClr val="C00000"/>
                </a:solidFill>
                <a:latin typeface="Century Gothic" panose="020B0502020202020204" pitchFamily="34" charset="0"/>
              </a:rPr>
              <a:t>Non-Verbal</a:t>
            </a:r>
            <a:r>
              <a:rPr lang="en-US" dirty="0">
                <a:solidFill>
                  <a:srgbClr val="C00000"/>
                </a:solidFill>
                <a:latin typeface="Century Gothic" panose="020B0502020202020204" pitchFamily="34" charset="0"/>
              </a:rPr>
              <a:t>: </a:t>
            </a:r>
          </a:p>
          <a:p>
            <a:r>
              <a:rPr lang="en-US" dirty="0">
                <a:solidFill>
                  <a:srgbClr val="C00000"/>
                </a:solidFill>
                <a:latin typeface="Century Gothic" panose="020B0502020202020204" pitchFamily="34" charset="0"/>
              </a:rPr>
              <a:t>Eye Contact</a:t>
            </a:r>
          </a:p>
          <a:p>
            <a:r>
              <a:rPr lang="en-US" dirty="0">
                <a:solidFill>
                  <a:srgbClr val="C00000"/>
                </a:solidFill>
                <a:latin typeface="Century Gothic" panose="020B0502020202020204" pitchFamily="34" charset="0"/>
              </a:rPr>
              <a:t>(“I am sincere”</a:t>
            </a:r>
            <a:r>
              <a:rPr lang="en-US" dirty="0">
                <a:solidFill>
                  <a:srgbClr val="C00000"/>
                </a:solidFill>
              </a:rPr>
              <a:t>)</a:t>
            </a:r>
          </a:p>
        </p:txBody>
      </p:sp>
      <p:sp>
        <p:nvSpPr>
          <p:cNvPr id="22" name="TextBox 21"/>
          <p:cNvSpPr txBox="1"/>
          <p:nvPr/>
        </p:nvSpPr>
        <p:spPr>
          <a:xfrm>
            <a:off x="7014485" y="4312983"/>
            <a:ext cx="1944763" cy="923330"/>
          </a:xfrm>
          <a:prstGeom prst="rect">
            <a:avLst/>
          </a:prstGeom>
          <a:noFill/>
        </p:spPr>
        <p:txBody>
          <a:bodyPr wrap="none" rtlCol="0">
            <a:spAutoFit/>
          </a:bodyPr>
          <a:lstStyle/>
          <a:p>
            <a:pPr algn="r"/>
            <a:r>
              <a:rPr lang="en-US" b="1" dirty="0">
                <a:solidFill>
                  <a:srgbClr val="C00000"/>
                </a:solidFill>
                <a:latin typeface="Century Gothic" panose="020B0502020202020204" pitchFamily="34" charset="0"/>
              </a:rPr>
              <a:t>Non-Verba</a:t>
            </a:r>
            <a:r>
              <a:rPr lang="en-US" dirty="0">
                <a:solidFill>
                  <a:srgbClr val="C00000"/>
                </a:solidFill>
                <a:latin typeface="Century Gothic" panose="020B0502020202020204" pitchFamily="34" charset="0"/>
              </a:rPr>
              <a:t>l: </a:t>
            </a:r>
          </a:p>
          <a:p>
            <a:pPr algn="r"/>
            <a:r>
              <a:rPr lang="en-US" dirty="0">
                <a:solidFill>
                  <a:srgbClr val="C00000"/>
                </a:solidFill>
                <a:latin typeface="Century Gothic" panose="020B0502020202020204" pitchFamily="34" charset="0"/>
              </a:rPr>
              <a:t>Smiling</a:t>
            </a:r>
          </a:p>
          <a:p>
            <a:pPr algn="r"/>
            <a:r>
              <a:rPr lang="en-US" dirty="0">
                <a:solidFill>
                  <a:srgbClr val="C00000"/>
                </a:solidFill>
                <a:latin typeface="Century Gothic" panose="020B0502020202020204" pitchFamily="34" charset="0"/>
              </a:rPr>
              <a:t>(“I am friendly”)</a:t>
            </a:r>
          </a:p>
        </p:txBody>
      </p:sp>
      <p:sp>
        <p:nvSpPr>
          <p:cNvPr id="21" name="TextBox 20"/>
          <p:cNvSpPr txBox="1"/>
          <p:nvPr/>
        </p:nvSpPr>
        <p:spPr>
          <a:xfrm>
            <a:off x="307066" y="3140968"/>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23" name="TextBox 22"/>
          <p:cNvSpPr txBox="1"/>
          <p:nvPr/>
        </p:nvSpPr>
        <p:spPr>
          <a:xfrm>
            <a:off x="7795898" y="3140968"/>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Tree>
    <p:extLst>
      <p:ext uri="{BB962C8B-B14F-4D97-AF65-F5344CB8AC3E}">
        <p14:creationId xmlns:p14="http://schemas.microsoft.com/office/powerpoint/2010/main" val="144481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13792" y="1630905"/>
            <a:ext cx="8316416" cy="3657599"/>
          </a:xfrm>
        </p:spPr>
        <p:txBody>
          <a:bodyPr>
            <a:normAutofit fontScale="85000" lnSpcReduction="20000"/>
          </a:bodyPr>
          <a:lstStyle/>
          <a:p>
            <a:endParaRPr lang="en-US" sz="3000" dirty="0">
              <a:solidFill>
                <a:schemeClr val="tx1"/>
              </a:solidFill>
              <a:latin typeface="Calibri" pitchFamily="34" charset="0"/>
              <a:cs typeface="Calibri" pitchFamily="34" charset="0"/>
            </a:endParaRPr>
          </a:p>
          <a:p>
            <a:r>
              <a:rPr lang="en-US" sz="3000" dirty="0">
                <a:solidFill>
                  <a:schemeClr val="tx1"/>
                </a:solidFill>
                <a:latin typeface="Century Gothic" panose="020B0502020202020204" pitchFamily="34" charset="0"/>
                <a:cs typeface="Calibri" pitchFamily="34" charset="0"/>
              </a:rPr>
              <a:t>To avoid miscommunication, it is ideal that the following factors are considered prior to any form of communication:</a:t>
            </a:r>
          </a:p>
          <a:p>
            <a:endParaRPr lang="en-US" sz="3000" dirty="0">
              <a:solidFill>
                <a:schemeClr val="tx1"/>
              </a:solidFill>
              <a:latin typeface="Century Gothic" panose="020B0502020202020204" pitchFamily="34" charset="0"/>
              <a:cs typeface="Calibri" pitchFamily="34" charset="0"/>
            </a:endParaRPr>
          </a:p>
          <a:p>
            <a:pPr lvl="1">
              <a:buFont typeface="Courier New" panose="02070309020205020404" pitchFamily="49" charset="0"/>
              <a:buChar char="o"/>
            </a:pPr>
            <a:r>
              <a:rPr lang="en-US" sz="3000" b="1" dirty="0">
                <a:solidFill>
                  <a:schemeClr val="tx1"/>
                </a:solidFill>
                <a:latin typeface="Century Gothic" panose="020B0502020202020204" pitchFamily="34" charset="0"/>
                <a:cs typeface="Calibri" pitchFamily="34" charset="0"/>
              </a:rPr>
              <a:t>Context</a:t>
            </a:r>
          </a:p>
          <a:p>
            <a:pPr lvl="1">
              <a:buFont typeface="Courier New" panose="02070309020205020404" pitchFamily="49" charset="0"/>
              <a:buChar char="o"/>
            </a:pPr>
            <a:r>
              <a:rPr lang="en-US" sz="3000" b="1" dirty="0">
                <a:solidFill>
                  <a:schemeClr val="tx1"/>
                </a:solidFill>
                <a:latin typeface="Century Gothic" panose="020B0502020202020204" pitchFamily="34" charset="0"/>
                <a:cs typeface="Calibri" pitchFamily="34" charset="0"/>
              </a:rPr>
              <a:t>Audience</a:t>
            </a:r>
          </a:p>
          <a:p>
            <a:pPr lvl="1">
              <a:buFont typeface="Courier New" panose="02070309020205020404" pitchFamily="49" charset="0"/>
              <a:buChar char="o"/>
            </a:pPr>
            <a:r>
              <a:rPr lang="en-US" sz="3000" b="1" dirty="0">
                <a:solidFill>
                  <a:schemeClr val="tx1"/>
                </a:solidFill>
                <a:latin typeface="Century Gothic" panose="020B0502020202020204" pitchFamily="34" charset="0"/>
                <a:cs typeface="Calibri" pitchFamily="34" charset="0"/>
              </a:rPr>
              <a:t>Purpose</a:t>
            </a:r>
          </a:p>
          <a:p>
            <a:pPr lvl="1">
              <a:buFont typeface="Courier New" panose="02070309020205020404" pitchFamily="49" charset="0"/>
              <a:buChar char="o"/>
            </a:pPr>
            <a:r>
              <a:rPr lang="en-US" sz="3000" b="1" dirty="0">
                <a:solidFill>
                  <a:schemeClr val="tx1"/>
                </a:solidFill>
                <a:latin typeface="Century Gothic" panose="020B0502020202020204" pitchFamily="34" charset="0"/>
                <a:cs typeface="Calibri" pitchFamily="34" charset="0"/>
              </a:rPr>
              <a:t>Structure</a:t>
            </a:r>
          </a:p>
          <a:p>
            <a:endParaRPr lang="en-US" sz="3000" dirty="0">
              <a:latin typeface="Calibri" pitchFamily="34" charset="0"/>
              <a:cs typeface="Calibri" pitchFamily="34" charset="0"/>
            </a:endParaRPr>
          </a:p>
        </p:txBody>
      </p:sp>
      <p:sp>
        <p:nvSpPr>
          <p:cNvPr id="5"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C.A.P.S.</a:t>
            </a:r>
            <a:endParaRPr lang="en-SG" sz="40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255040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51520" y="2041685"/>
            <a:ext cx="8712967" cy="4464496"/>
          </a:xfrm>
          <a:prstGeom prst="ellipse">
            <a:avLst/>
          </a:prstGeom>
          <a:solidFill>
            <a:schemeClr val="accent6">
              <a:lumMod val="20000"/>
              <a:lumOff val="80000"/>
            </a:schemeClr>
          </a:solidFill>
          <a:ln w="762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0" name="Group 9"/>
          <p:cNvGrpSpPr/>
          <p:nvPr/>
        </p:nvGrpSpPr>
        <p:grpSpPr>
          <a:xfrm>
            <a:off x="1387772" y="2598584"/>
            <a:ext cx="6352580" cy="3312367"/>
            <a:chOff x="1387772" y="2145630"/>
            <a:chExt cx="6352580" cy="3312367"/>
          </a:xfrm>
        </p:grpSpPr>
        <p:pic>
          <p:nvPicPr>
            <p:cNvPr id="3" name="Picture 2" descr="https://encrypted-tbn3.google.com/images?q=tbn:ANd9GcTrnsbEawyAklgTIpKzqexfTH9zHGQxZYoUD_YcXr1qsc2iyQ4"/>
            <p:cNvPicPr>
              <a:picLocks noChangeAspect="1" noChangeArrowheads="1"/>
            </p:cNvPicPr>
            <p:nvPr/>
          </p:nvPicPr>
          <p:blipFill rotWithShape="1">
            <a:blip r:embed="rId3"/>
            <a:srcRect l="4538" t="8576" r="47731"/>
            <a:stretch/>
          </p:blipFill>
          <p:spPr bwMode="auto">
            <a:xfrm>
              <a:off x="1387772" y="2937718"/>
              <a:ext cx="1355725"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4" descr="https://encrypted-tbn3.google.com/images?q=tbn:ANd9GcTrnsbEawyAklgTIpKzqexfTH9zHGQxZYoUD_YcXr1qsc2iyQ4"/>
            <p:cNvPicPr>
              <a:picLocks noChangeAspect="1" noChangeArrowheads="1"/>
            </p:cNvPicPr>
            <p:nvPr/>
          </p:nvPicPr>
          <p:blipFill rotWithShape="1">
            <a:blip r:embed="rId3"/>
            <a:srcRect l="54620" t="8576" r="4965" b="7766"/>
            <a:stretch/>
          </p:blipFill>
          <p:spPr bwMode="auto">
            <a:xfrm>
              <a:off x="6487814" y="2937718"/>
              <a:ext cx="1252538" cy="147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53333" y="2435067"/>
              <a:ext cx="1540570" cy="477054"/>
            </a:xfrm>
            <a:prstGeom prst="rect">
              <a:avLst/>
            </a:prstGeom>
            <a:noFill/>
          </p:spPr>
          <p:txBody>
            <a:bodyPr wrap="square" rtlCol="0">
              <a:spAutoFit/>
            </a:bodyPr>
            <a:lstStyle/>
            <a:p>
              <a:pPr algn="ctr"/>
              <a:r>
                <a:rPr lang="en-US" sz="2500" b="1" dirty="0">
                  <a:latin typeface="Calibri" pitchFamily="34" charset="0"/>
                  <a:cs typeface="Calibri" pitchFamily="34" charset="0"/>
                </a:rPr>
                <a:t>MESSAGE</a:t>
              </a:r>
              <a:endParaRPr lang="en-SG" sz="2500" b="1" dirty="0">
                <a:latin typeface="Calibri" pitchFamily="34" charset="0"/>
                <a:cs typeface="Calibri" pitchFamily="34" charset="0"/>
              </a:endParaRPr>
            </a:p>
          </p:txBody>
        </p:sp>
        <p:sp>
          <p:nvSpPr>
            <p:cNvPr id="11" name="Curved Down Arrow 10"/>
            <p:cNvSpPr/>
            <p:nvPr/>
          </p:nvSpPr>
          <p:spPr>
            <a:xfrm>
              <a:off x="2959422" y="2145630"/>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21" name="Curved Down Arrow 20"/>
            <p:cNvSpPr/>
            <p:nvPr/>
          </p:nvSpPr>
          <p:spPr>
            <a:xfrm rot="10800000">
              <a:off x="2959423" y="4737917"/>
              <a:ext cx="3528392" cy="72008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latin typeface="Calibri" pitchFamily="34" charset="0"/>
                <a:cs typeface="Calibri" pitchFamily="34" charset="0"/>
              </a:endParaRPr>
            </a:p>
          </p:txBody>
        </p:sp>
        <p:sp>
          <p:nvSpPr>
            <p:cNvPr id="12" name="TextBox 11"/>
            <p:cNvSpPr txBox="1"/>
            <p:nvPr/>
          </p:nvSpPr>
          <p:spPr>
            <a:xfrm>
              <a:off x="3931530" y="4737917"/>
              <a:ext cx="1584176" cy="477054"/>
            </a:xfrm>
            <a:prstGeom prst="rect">
              <a:avLst/>
            </a:prstGeom>
            <a:noFill/>
          </p:spPr>
          <p:txBody>
            <a:bodyPr wrap="square" rtlCol="0">
              <a:spAutoFit/>
            </a:bodyPr>
            <a:lstStyle/>
            <a:p>
              <a:pPr algn="ctr"/>
              <a:r>
                <a:rPr lang="en-US" sz="2500" b="1" dirty="0">
                  <a:latin typeface="Calibri" pitchFamily="34" charset="0"/>
                  <a:cs typeface="Calibri" pitchFamily="34" charset="0"/>
                </a:rPr>
                <a:t>FEEDBACK</a:t>
              </a:r>
              <a:endParaRPr lang="en-SG" sz="2500" b="1" dirty="0">
                <a:latin typeface="Calibri" pitchFamily="34" charset="0"/>
                <a:cs typeface="Calibri" pitchFamily="34" charset="0"/>
              </a:endParaRPr>
            </a:p>
          </p:txBody>
        </p:sp>
      </p:grpSp>
      <p:sp>
        <p:nvSpPr>
          <p:cNvPr id="13" name="Title 1"/>
          <p:cNvSpPr txBox="1">
            <a:spLocks/>
          </p:cNvSpPr>
          <p:nvPr/>
        </p:nvSpPr>
        <p:spPr>
          <a:xfrm>
            <a:off x="0" y="332656"/>
            <a:ext cx="9144000" cy="1267543"/>
          </a:xfrm>
          <a:prstGeom prst="rect">
            <a:avLst/>
          </a:prstGeom>
          <a:solidFill>
            <a:schemeClr val="bg2">
              <a:lumMod val="50000"/>
            </a:schemeClr>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Communication takes place </a:t>
            </a:r>
          </a:p>
          <a:p>
            <a:r>
              <a:rPr lang="en-US" sz="4000" b="1" dirty="0">
                <a:solidFill>
                  <a:srgbClr val="FFFF00"/>
                </a:solidFill>
                <a:latin typeface="Century Gothic" panose="020B0502020202020204" pitchFamily="34" charset="0"/>
                <a:cs typeface="Calibri" pitchFamily="34" charset="0"/>
              </a:rPr>
              <a:t>within a </a:t>
            </a:r>
            <a:r>
              <a:rPr lang="en-US" sz="4000" b="1" u="sng" dirty="0">
                <a:solidFill>
                  <a:srgbClr val="FFFF00"/>
                </a:solidFill>
                <a:latin typeface="Century Gothic" panose="020B0502020202020204" pitchFamily="34" charset="0"/>
                <a:cs typeface="Calibri" pitchFamily="34" charset="0"/>
              </a:rPr>
              <a:t>CONTEXT</a:t>
            </a:r>
            <a:endParaRPr lang="en-SG" sz="4000" b="1" u="sng" dirty="0">
              <a:solidFill>
                <a:srgbClr val="FFFF00"/>
              </a:solidFill>
              <a:latin typeface="Century Gothic" panose="020B0502020202020204" pitchFamily="34" charset="0"/>
              <a:cs typeface="Calibri" pitchFamily="34" charset="0"/>
            </a:endParaRPr>
          </a:p>
        </p:txBody>
      </p:sp>
      <p:sp>
        <p:nvSpPr>
          <p:cNvPr id="14" name="TextBox 13"/>
          <p:cNvSpPr txBox="1"/>
          <p:nvPr/>
        </p:nvSpPr>
        <p:spPr>
          <a:xfrm>
            <a:off x="1547664" y="4581128"/>
            <a:ext cx="1096582" cy="646331"/>
          </a:xfrm>
          <a:prstGeom prst="rect">
            <a:avLst/>
          </a:prstGeom>
          <a:noFill/>
        </p:spPr>
        <p:txBody>
          <a:bodyPr wrap="none" rtlCol="0">
            <a:spAutoFit/>
          </a:bodyPr>
          <a:lstStyle/>
          <a:p>
            <a:r>
              <a:rPr lang="en-US" b="1" dirty="0">
                <a:latin typeface="Calibri" pitchFamily="34" charset="0"/>
                <a:cs typeface="Calibri" pitchFamily="34" charset="0"/>
              </a:rPr>
              <a:t>SENDER/</a:t>
            </a:r>
          </a:p>
          <a:p>
            <a:r>
              <a:rPr lang="en-US" b="1" dirty="0">
                <a:latin typeface="Calibri" pitchFamily="34" charset="0"/>
                <a:cs typeface="Calibri" pitchFamily="34" charset="0"/>
              </a:rPr>
              <a:t>RECEIVER</a:t>
            </a:r>
          </a:p>
        </p:txBody>
      </p:sp>
      <p:sp>
        <p:nvSpPr>
          <p:cNvPr id="15" name="TextBox 14"/>
          <p:cNvSpPr txBox="1"/>
          <p:nvPr/>
        </p:nvSpPr>
        <p:spPr>
          <a:xfrm>
            <a:off x="6643770" y="4581128"/>
            <a:ext cx="1096582" cy="646331"/>
          </a:xfrm>
          <a:prstGeom prst="rect">
            <a:avLst/>
          </a:prstGeom>
          <a:noFill/>
        </p:spPr>
        <p:txBody>
          <a:bodyPr wrap="none" rtlCol="0">
            <a:spAutoFit/>
          </a:bodyPr>
          <a:lstStyle/>
          <a:p>
            <a:r>
              <a:rPr lang="en-US" b="1" dirty="0">
                <a:latin typeface="Calibri" pitchFamily="34" charset="0"/>
                <a:cs typeface="Calibri" pitchFamily="34" charset="0"/>
              </a:rPr>
              <a:t>RECEIVER</a:t>
            </a:r>
          </a:p>
          <a:p>
            <a:r>
              <a:rPr lang="en-US" b="1" dirty="0">
                <a:latin typeface="Calibri" pitchFamily="34" charset="0"/>
                <a:cs typeface="Calibri" pitchFamily="34" charset="0"/>
              </a:rPr>
              <a:t>/SENDER</a:t>
            </a:r>
            <a:endParaRPr lang="en-SG" b="1" dirty="0">
              <a:latin typeface="Calibri" pitchFamily="34" charset="0"/>
              <a:cs typeface="Calibri" pitchFamily="34" charset="0"/>
            </a:endParaRPr>
          </a:p>
        </p:txBody>
      </p:sp>
      <p:sp>
        <p:nvSpPr>
          <p:cNvPr id="5" name="Rectangle 4"/>
          <p:cNvSpPr/>
          <p:nvPr/>
        </p:nvSpPr>
        <p:spPr>
          <a:xfrm>
            <a:off x="3851920" y="6218148"/>
            <a:ext cx="1763624" cy="523220"/>
          </a:xfrm>
          <a:prstGeom prst="rect">
            <a:avLst/>
          </a:prstGeom>
          <a:solidFill>
            <a:schemeClr val="bg2">
              <a:lumMod val="25000"/>
            </a:schemeClr>
          </a:solidFill>
        </p:spPr>
        <p:txBody>
          <a:bodyPr wrap="none">
            <a:spAutoFit/>
          </a:bodyPr>
          <a:lstStyle/>
          <a:p>
            <a:r>
              <a:rPr lang="en-US" sz="2800" b="1" dirty="0">
                <a:solidFill>
                  <a:srgbClr val="FFFF00"/>
                </a:solidFill>
                <a:latin typeface="Century Gothic" panose="020B0502020202020204" pitchFamily="34" charset="0"/>
                <a:cs typeface="Calibri" pitchFamily="34" charset="0"/>
              </a:rPr>
              <a:t>CONTEXT</a:t>
            </a:r>
            <a:endParaRPr lang="en-SG" sz="2800" b="1" dirty="0">
              <a:solidFill>
                <a:srgbClr val="FFFF00"/>
              </a:solidFill>
              <a:latin typeface="Century Gothic" panose="020B0502020202020204" pitchFamily="34" charset="0"/>
              <a:cs typeface="Calibri" pitchFamily="34" charset="0"/>
            </a:endParaRPr>
          </a:p>
        </p:txBody>
      </p:sp>
      <p:sp>
        <p:nvSpPr>
          <p:cNvPr id="16" name="Rectangle 15"/>
          <p:cNvSpPr/>
          <p:nvPr/>
        </p:nvSpPr>
        <p:spPr>
          <a:xfrm>
            <a:off x="3779912" y="1825660"/>
            <a:ext cx="1763624" cy="523220"/>
          </a:xfrm>
          <a:prstGeom prst="rect">
            <a:avLst/>
          </a:prstGeom>
          <a:solidFill>
            <a:schemeClr val="bg2">
              <a:lumMod val="25000"/>
            </a:schemeClr>
          </a:solidFill>
        </p:spPr>
        <p:txBody>
          <a:bodyPr wrap="none">
            <a:spAutoFit/>
          </a:bodyPr>
          <a:lstStyle/>
          <a:p>
            <a:r>
              <a:rPr lang="en-US" sz="2800" b="1" dirty="0">
                <a:solidFill>
                  <a:srgbClr val="FFFF00"/>
                </a:solidFill>
                <a:latin typeface="Century Gothic" panose="020B0502020202020204" pitchFamily="34" charset="0"/>
                <a:cs typeface="Calibri" pitchFamily="34" charset="0"/>
              </a:rPr>
              <a:t>CONTEXT</a:t>
            </a:r>
            <a:endParaRPr lang="en-SG" sz="2800" b="1" dirty="0">
              <a:solidFill>
                <a:srgbClr val="FFFF00"/>
              </a:solidFill>
              <a:latin typeface="Century Gothic" panose="020B0502020202020204" pitchFamily="34" charset="0"/>
              <a:cs typeface="Calibri" pitchFamily="34" charset="0"/>
            </a:endParaRPr>
          </a:p>
        </p:txBody>
      </p:sp>
    </p:spTree>
    <p:extLst>
      <p:ext uri="{BB962C8B-B14F-4D97-AF65-F5344CB8AC3E}">
        <p14:creationId xmlns:p14="http://schemas.microsoft.com/office/powerpoint/2010/main" val="723693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9512" y="1910528"/>
            <a:ext cx="6264696" cy="4680520"/>
          </a:xfrm>
        </p:spPr>
        <p:txBody>
          <a:bodyPr>
            <a:noAutofit/>
          </a:bodyPr>
          <a:lstStyle/>
          <a:p>
            <a:pPr>
              <a:spcBef>
                <a:spcPts val="2400"/>
              </a:spcBef>
            </a:pPr>
            <a:r>
              <a:rPr lang="en-US" sz="2000" dirty="0">
                <a:solidFill>
                  <a:schemeClr val="tx1"/>
                </a:solidFill>
                <a:latin typeface="Century Gothic" panose="020B0502020202020204" pitchFamily="34" charset="0"/>
                <a:cs typeface="Calibri" pitchFamily="34" charset="0"/>
              </a:rPr>
              <a:t>Context is the extent to which your present </a:t>
            </a:r>
            <a:r>
              <a:rPr lang="en-US" sz="2000" b="1" dirty="0">
                <a:solidFill>
                  <a:schemeClr val="tx1"/>
                </a:solidFill>
                <a:latin typeface="Century Gothic" panose="020B0502020202020204" pitchFamily="34" charset="0"/>
                <a:cs typeface="Calibri" pitchFamily="34" charset="0"/>
              </a:rPr>
              <a:t>environment </a:t>
            </a:r>
            <a:r>
              <a:rPr lang="en-US" sz="2000" dirty="0">
                <a:solidFill>
                  <a:schemeClr val="tx1"/>
                </a:solidFill>
                <a:latin typeface="Century Gothic" panose="020B0502020202020204" pitchFamily="34" charset="0"/>
                <a:cs typeface="Calibri" pitchFamily="34" charset="0"/>
              </a:rPr>
              <a:t>influences the way you act towards others.</a:t>
            </a:r>
          </a:p>
          <a:p>
            <a:pPr>
              <a:spcBef>
                <a:spcPts val="2400"/>
              </a:spcBef>
            </a:pPr>
            <a:r>
              <a:rPr lang="en-US" sz="2000" dirty="0">
                <a:solidFill>
                  <a:schemeClr val="tx1"/>
                </a:solidFill>
                <a:latin typeface="Century Gothic" panose="020B0502020202020204" pitchFamily="34" charset="0"/>
                <a:cs typeface="Calibri" pitchFamily="34" charset="0"/>
              </a:rPr>
              <a:t>Certain environments might cause you to alter your posture, manner of speaking, attire or means of interacting.</a:t>
            </a:r>
          </a:p>
          <a:p>
            <a:pPr>
              <a:spcBef>
                <a:spcPts val="2400"/>
              </a:spcBef>
            </a:pPr>
            <a:r>
              <a:rPr lang="en-SG" sz="2000" dirty="0">
                <a:solidFill>
                  <a:schemeClr val="tx1"/>
                </a:solidFill>
                <a:latin typeface="Century Gothic" panose="020B0502020202020204" pitchFamily="34" charset="0"/>
                <a:cs typeface="Calibri" pitchFamily="34" charset="0"/>
              </a:rPr>
              <a:t>When considering context, think in terms of the </a:t>
            </a:r>
            <a:r>
              <a:rPr lang="en-SG" sz="2000" b="1" dirty="0">
                <a:solidFill>
                  <a:schemeClr val="tx1"/>
                </a:solidFill>
                <a:latin typeface="Century Gothic" panose="020B0502020202020204" pitchFamily="34" charset="0"/>
                <a:cs typeface="Calibri" pitchFamily="34" charset="0"/>
              </a:rPr>
              <a:t>occasion</a:t>
            </a:r>
            <a:r>
              <a:rPr lang="en-SG" sz="2000" dirty="0">
                <a:solidFill>
                  <a:schemeClr val="tx1"/>
                </a:solidFill>
                <a:latin typeface="Century Gothic" panose="020B0502020202020204" pitchFamily="34" charset="0"/>
                <a:cs typeface="Calibri" pitchFamily="34" charset="0"/>
              </a:rPr>
              <a:t>, the </a:t>
            </a:r>
            <a:r>
              <a:rPr lang="en-SG" sz="2000" b="1" dirty="0">
                <a:solidFill>
                  <a:schemeClr val="tx1"/>
                </a:solidFill>
                <a:latin typeface="Century Gothic" panose="020B0502020202020204" pitchFamily="34" charset="0"/>
                <a:cs typeface="Calibri" pitchFamily="34" charset="0"/>
              </a:rPr>
              <a:t>social and cultural forces </a:t>
            </a:r>
            <a:r>
              <a:rPr lang="en-SG" sz="2000" dirty="0">
                <a:solidFill>
                  <a:schemeClr val="tx1"/>
                </a:solidFill>
                <a:latin typeface="Century Gothic" panose="020B0502020202020204" pitchFamily="34" charset="0"/>
                <a:cs typeface="Calibri" pitchFamily="34" charset="0"/>
              </a:rPr>
              <a:t>at play, the </a:t>
            </a:r>
            <a:r>
              <a:rPr lang="en-SG" sz="2000" b="1" dirty="0">
                <a:solidFill>
                  <a:schemeClr val="tx1"/>
                </a:solidFill>
                <a:latin typeface="Century Gothic" panose="020B0502020202020204" pitchFamily="34" charset="0"/>
                <a:cs typeface="Calibri" pitchFamily="34" charset="0"/>
              </a:rPr>
              <a:t>style of communication</a:t>
            </a:r>
            <a:r>
              <a:rPr lang="en-SG" sz="2000" dirty="0">
                <a:solidFill>
                  <a:schemeClr val="tx1"/>
                </a:solidFill>
                <a:latin typeface="Century Gothic" panose="020B0502020202020204" pitchFamily="34" charset="0"/>
                <a:cs typeface="Calibri" pitchFamily="34" charset="0"/>
              </a:rPr>
              <a:t>, and the </a:t>
            </a:r>
            <a:r>
              <a:rPr lang="en-SG" sz="2000" b="1" dirty="0">
                <a:solidFill>
                  <a:schemeClr val="tx1"/>
                </a:solidFill>
                <a:latin typeface="Century Gothic" panose="020B0502020202020204" pitchFamily="34" charset="0"/>
                <a:cs typeface="Calibri" pitchFamily="34" charset="0"/>
              </a:rPr>
              <a:t>form or medium of communication</a:t>
            </a:r>
            <a:r>
              <a:rPr lang="en-SG" sz="2000" dirty="0">
                <a:solidFill>
                  <a:schemeClr val="tx1"/>
                </a:solidFill>
                <a:latin typeface="Century Gothic" panose="020B0502020202020204" pitchFamily="34" charset="0"/>
                <a:cs typeface="Calibri" pitchFamily="34" charset="0"/>
              </a:rPr>
              <a:t>.</a:t>
            </a:r>
          </a:p>
          <a:p>
            <a:pPr>
              <a:spcBef>
                <a:spcPts val="2400"/>
              </a:spcBef>
            </a:pPr>
            <a:r>
              <a:rPr lang="en-SG" sz="1400" dirty="0"/>
              <a:t>Basically, </a:t>
            </a:r>
            <a:r>
              <a:rPr lang="en-SG" sz="1400" b="1" dirty="0"/>
              <a:t>sociocultural</a:t>
            </a:r>
            <a:r>
              <a:rPr lang="en-SG" sz="1400" dirty="0"/>
              <a:t> factors are customs, lifestyles and values that characterize a society. More specifically, </a:t>
            </a:r>
            <a:r>
              <a:rPr lang="en-SG" sz="1400" b="1" dirty="0"/>
              <a:t>cultural</a:t>
            </a:r>
            <a:r>
              <a:rPr lang="en-SG" sz="1400" dirty="0"/>
              <a:t> aspects include aesthetics, education, language, law and politics, religion, </a:t>
            </a:r>
            <a:r>
              <a:rPr lang="en-SG" sz="1400" b="1" dirty="0"/>
              <a:t>social</a:t>
            </a:r>
            <a:r>
              <a:rPr lang="en-SG" sz="1400" dirty="0"/>
              <a:t> organizations, technology and </a:t>
            </a:r>
            <a:r>
              <a:rPr lang="en-SG" sz="1400" dirty="0" err="1"/>
              <a:t>material</a:t>
            </a:r>
            <a:r>
              <a:rPr lang="en-SG" sz="1400" b="1" dirty="0" err="1"/>
              <a:t>culture</a:t>
            </a:r>
            <a:r>
              <a:rPr lang="en-SG" sz="1400" dirty="0"/>
              <a:t>, values and attitudes.</a:t>
            </a:r>
            <a:endParaRPr lang="en-SG" sz="1400" dirty="0">
              <a:solidFill>
                <a:schemeClr val="tx1"/>
              </a:solidFill>
              <a:latin typeface="Calibri" pitchFamily="34" charset="0"/>
              <a:cs typeface="Calibri" pitchFamily="34" charset="0"/>
            </a:endParaRPr>
          </a:p>
        </p:txBody>
      </p:sp>
      <p:sp>
        <p:nvSpPr>
          <p:cNvPr id="8" name="Title 1"/>
          <p:cNvSpPr txBox="1">
            <a:spLocks/>
          </p:cNvSpPr>
          <p:nvPr/>
        </p:nvSpPr>
        <p:spPr>
          <a:xfrm>
            <a:off x="0" y="675724"/>
            <a:ext cx="9144000" cy="924475"/>
          </a:xfrm>
          <a:prstGeom prst="rect">
            <a:avLst/>
          </a:prstGeom>
          <a:solidFill>
            <a:schemeClr val="bg2">
              <a:lumMod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a:solidFill>
                  <a:srgbClr val="FFFF00"/>
                </a:solidFill>
                <a:latin typeface="Century Gothic" panose="020B0502020202020204" pitchFamily="34" charset="0"/>
                <a:cs typeface="Calibri" pitchFamily="34" charset="0"/>
              </a:rPr>
              <a:t>Analysing the Context</a:t>
            </a:r>
            <a:endParaRPr lang="en-SG" sz="4000" b="1" dirty="0">
              <a:solidFill>
                <a:srgbClr val="FFFF00"/>
              </a:solidFill>
              <a:latin typeface="Century Gothic" panose="020B0502020202020204" pitchFamily="34" charset="0"/>
              <a:cs typeface="Calibri"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1988840"/>
            <a:ext cx="2453583" cy="164534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4005064"/>
            <a:ext cx="2453583" cy="1635305"/>
          </a:xfrm>
          <a:prstGeom prst="rect">
            <a:avLst/>
          </a:prstGeom>
        </p:spPr>
      </p:pic>
    </p:spTree>
    <p:extLst>
      <p:ext uri="{BB962C8B-B14F-4D97-AF65-F5344CB8AC3E}">
        <p14:creationId xmlns:p14="http://schemas.microsoft.com/office/powerpoint/2010/main" val="318368233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feb507e9-9b7b-4a59-9a18-e184414ef729">2Y6R4PS4TSPX-1780991816-38</_dlc_DocId>
    <_dlc_DocIdUrl xmlns="feb507e9-9b7b-4a59-9a18-e184414ef729">
      <Url>https://rp-sp.rp.edu.sg/sites/LCMS_2017-2-G107-1/_layouts/15/DocIdRedir.aspx?ID=2Y6R4PS4TSPX-1780991816-38</Url>
      <Description>2Y6R4PS4TSPX-1780991816-38</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27B65A94745B4F9C910ACDFF766187" ma:contentTypeVersion="0" ma:contentTypeDescription="Create a new document." ma:contentTypeScope="" ma:versionID="aea1fd61814c3c35d3dabe7d14d6740f">
  <xsd:schema xmlns:xsd="http://www.w3.org/2001/XMLSchema" xmlns:xs="http://www.w3.org/2001/XMLSchema" xmlns:p="http://schemas.microsoft.com/office/2006/metadata/properties" xmlns:ns2="feb507e9-9b7b-4a59-9a18-e184414ef729" targetNamespace="http://schemas.microsoft.com/office/2006/metadata/properties" ma:root="true" ma:fieldsID="35d25cf2a2d265580543d97a6d35b874" ns2:_="">
    <xsd:import namespace="feb507e9-9b7b-4a59-9a18-e184414ef72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b507e9-9b7b-4a59-9a18-e184414ef72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03D29E9-63B2-469C-AFA3-9C1E5EEBC2F5}">
  <ds:schemaRefs>
    <ds:schemaRef ds:uri="http://schemas.microsoft.com/sharepoint/v3/contenttype/forms"/>
  </ds:schemaRefs>
</ds:datastoreItem>
</file>

<file path=customXml/itemProps2.xml><?xml version="1.0" encoding="utf-8"?>
<ds:datastoreItem xmlns:ds="http://schemas.openxmlformats.org/officeDocument/2006/customXml" ds:itemID="{CF481236-2E5A-4D4C-BCA9-726C0768ECAF}">
  <ds:schemaRefs>
    <ds:schemaRef ds:uri="http://schemas.microsoft.com/office/2006/metadata/properties"/>
    <ds:schemaRef ds:uri="http://schemas.microsoft.com/office/infopath/2007/PartnerControls"/>
    <ds:schemaRef ds:uri="feb507e9-9b7b-4a59-9a18-e184414ef729"/>
  </ds:schemaRefs>
</ds:datastoreItem>
</file>

<file path=customXml/itemProps3.xml><?xml version="1.0" encoding="utf-8"?>
<ds:datastoreItem xmlns:ds="http://schemas.openxmlformats.org/officeDocument/2006/customXml" ds:itemID="{199BC7C2-784D-4F1E-9BD4-10819193D1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b507e9-9b7b-4a59-9a18-e184414ef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8C73689-0F47-4882-974A-5FA2C8B8855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4309</TotalTime>
  <Words>1695</Words>
  <Application>Microsoft Office PowerPoint</Application>
  <PresentationFormat>On-screen Show (4:3)</PresentationFormat>
  <Paragraphs>306</Paragraphs>
  <Slides>32</Slides>
  <Notes>16</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Century Gothic</vt:lpstr>
      <vt:lpstr>Courier New</vt:lpstr>
      <vt:lpstr>Gill Sans</vt:lpstr>
      <vt:lpstr>Wingdings</vt:lpstr>
      <vt:lpstr>ヒラギノ角ゴ ProN W3</vt:lpstr>
      <vt:lpstr>1_Office Theme</vt:lpstr>
      <vt:lpstr>Office Theme</vt:lpstr>
      <vt:lpstr>PowerPoint Presentation</vt:lpstr>
      <vt:lpstr>Learning Outcomes</vt:lpstr>
      <vt:lpstr>Problem Analysis</vt:lpstr>
      <vt:lpstr>PowerPoint Presentation</vt:lpstr>
      <vt:lpstr>Communication is two-way process and comprises the verbal communication component</vt:lpstr>
      <vt:lpstr>Communication is two-way process and comprises the non-verbal communication component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has PURPOSE</vt:lpstr>
      <vt:lpstr>PowerPoint Presentation</vt:lpstr>
      <vt:lpstr>PowerPoint Presentation</vt:lpstr>
      <vt:lpstr>PowerPoint Presentation</vt:lpstr>
      <vt:lpstr>PowerPoint Presentation</vt:lpstr>
      <vt:lpstr>PowerPoint Presentation</vt:lpstr>
      <vt:lpstr>PowerPoint Presentation</vt:lpstr>
      <vt:lpstr>APPLICATION TO PROBLEM</vt:lpstr>
      <vt:lpstr>Using the Interactive Communication Model to illustrate the communication process  to the scientists</vt:lpstr>
      <vt:lpstr>PowerPoint Presentation</vt:lpstr>
      <vt:lpstr>PowerPoint Presentation</vt:lpstr>
      <vt:lpstr>PowerPoint Presentation</vt:lpstr>
      <vt:lpstr>PowerPoint Presentation</vt:lpstr>
      <vt:lpstr>Uncontacted Amazon Tribe:  First ever aerial footage</vt:lpstr>
      <vt:lpstr>PowerPoint Presentation</vt:lpstr>
      <vt:lpstr>PowerPoint Presentation</vt:lpstr>
      <vt:lpstr>PowerPoint Presentation</vt:lpstr>
      <vt:lpstr>PowerPoint Presentation</vt:lpstr>
      <vt:lpstr>References</vt:lpstr>
    </vt:vector>
  </TitlesOfParts>
  <Company>Republic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Raoul Le Blond</dc:creator>
  <cp:lastModifiedBy>ONG ZHEN YANG</cp:lastModifiedBy>
  <cp:revision>295</cp:revision>
  <dcterms:created xsi:type="dcterms:W3CDTF">2012-02-17T01:17:41Z</dcterms:created>
  <dcterms:modified xsi:type="dcterms:W3CDTF">2017-12-02T03:37:07Z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0x0101002C27B65A94745B4F9C910ACDFF766187</vt:lpwstr>
  </property>
  <property fmtid="{D5CDD505-2E9C-101B-9397-08002B2CF9AE}" pid="3" name="_dlc_DocIdItemGuid">
    <vt:lpwstr>2024460f-2ca1-4407-af7c-e7de749bb46e</vt:lpwstr>
  </property>
</Properties>
</file>